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0.svg" ContentType="image/svg+xml"/>
  <Override PartName="/ppt/media/image32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5.svg" ContentType="image/svg+xml"/>
  <Override PartName="/ppt/media/image6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78" r:id="rId3"/>
    <p:sldId id="284" r:id="rId5"/>
    <p:sldId id="295" r:id="rId6"/>
    <p:sldId id="285" r:id="rId7"/>
    <p:sldId id="296" r:id="rId8"/>
    <p:sldId id="297" r:id="rId9"/>
    <p:sldId id="298" r:id="rId10"/>
    <p:sldId id="299" r:id="rId11"/>
    <p:sldId id="287" r:id="rId12"/>
    <p:sldId id="300" r:id="rId13"/>
  </p:sldIdLst>
  <p:sldSz cx="12192000" cy="6858000"/>
  <p:notesSz cx="6858000" cy="9144000"/>
  <p:embeddedFontLst>
    <p:embeddedFont>
      <p:font typeface="华文新魏" panose="02010800040101010101" pitchFamily="2" charset="-122"/>
      <p:regular r:id="rId17"/>
    </p:embeddedFont>
    <p:embeddedFont>
      <p:font typeface="汉仪长宋简" panose="02010600000101010101" pitchFamily="2" charset="-122"/>
      <p:regular r:id="rId18"/>
    </p:embeddedFont>
    <p:embeddedFont>
      <p:font typeface="方正姚体" panose="02010601030101010101" pitchFamily="2" charset="-122"/>
      <p:regular r:id="rId19"/>
    </p:embeddedFont>
    <p:embeddedFont>
      <p:font typeface="黑体" panose="02010609060101010101" pitchFamily="49" charset="-122"/>
      <p:regular r:id="rId20"/>
    </p:embeddedFont>
    <p:embeddedFont>
      <p:font typeface="Noto Sans SC Black" panose="020B0200000000000000" pitchFamily="34" charset="-122"/>
      <p:bold r:id="rId21"/>
    </p:embeddedFont>
    <p:embeddedFont>
      <p:font typeface="楷体" panose="02010609060101010101" pitchFamily="49" charset="-122"/>
      <p:regular r:id="rId22"/>
    </p:embeddedFont>
    <p:embeddedFont>
      <p:font typeface="Wingdings 2" panose="05020102010507070707" pitchFamily="18" charset="2"/>
      <p:regular r:id="rId23"/>
    </p:embeddedFont>
    <p:embeddedFont>
      <p:font typeface="Algerian" panose="04020705040A02060702" pitchFamily="82" charset="0"/>
      <p:regular r:id="rId24"/>
    </p:embeddedFont>
    <p:embeddedFont>
      <p:font typeface="Noto Serif SC Medium" panose="02020200000000000000" pitchFamily="18" charset="-122"/>
      <p:regular r:id="rId25"/>
    </p:embeddedFont>
    <p:embeddedFont>
      <p:font typeface="思源黑体 CN Normal" panose="020B0400000000000000" charset="-122"/>
      <p:regular r:id="rId26"/>
    </p:embeddedFont>
    <p:embeddedFont>
      <p:font typeface="等线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9F17"/>
    <a:srgbClr val="335673"/>
    <a:srgbClr val="F2F0EF"/>
    <a:srgbClr val="0C0C06"/>
    <a:srgbClr val="FCF9F4"/>
    <a:srgbClr val="080806"/>
    <a:srgbClr val="314A69"/>
    <a:srgbClr val="FFCD2F"/>
    <a:srgbClr val="FAF8F2"/>
    <a:srgbClr val="B77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1" autoAdjust="0"/>
    <p:restoredTop sz="96233" autoAdjust="0"/>
  </p:normalViewPr>
  <p:slideViewPr>
    <p:cSldViewPr snapToGrid="0" showGuides="1">
      <p:cViewPr>
        <p:scale>
          <a:sx n="75" d="100"/>
          <a:sy n="75" d="100"/>
        </p:scale>
        <p:origin x="1872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15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ca032c0-b166-4dd4-a947-70cc0fe33ff0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15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4f6a40b-21f1-44bc-8bb8-279c0cb7f8eb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15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e9f6719-8e76-4a7d-bd46-263146158fde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135FC-5B7A-45EC-8643-FB031088DD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2E0D7-E864-4B48-A3A1-159DD73317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2E0D7-E864-4B48-A3A1-159DD7331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2E0D7-E864-4B48-A3A1-159DD7331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2E0D7-E864-4B48-A3A1-159DD7331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即三张留影，例如“莫高窟九层楼下的留影”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2E0D7-E864-4B48-A3A1-159DD7331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2E0D7-E864-4B48-A3A1-159DD7331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2E0D7-E864-4B48-A3A1-159DD7331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microsoft.com/office/2007/relationships/hdphoto" Target="../media/image79.wdp"/><Relationship Id="rId7" Type="http://schemas.openxmlformats.org/officeDocument/2006/relationships/image" Target="../media/image78.png"/><Relationship Id="rId6" Type="http://schemas.microsoft.com/office/2007/relationships/hdphoto" Target="../media/image77.wdp"/><Relationship Id="rId5" Type="http://schemas.openxmlformats.org/officeDocument/2006/relationships/image" Target="../media/image76.png"/><Relationship Id="rId4" Type="http://schemas.openxmlformats.org/officeDocument/2006/relationships/tags" Target="../tags/tag2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tags" Target="../tags/tag1.xml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tags" Target="../tags/tag14.xml"/><Relationship Id="rId23" Type="http://schemas.openxmlformats.org/officeDocument/2006/relationships/tags" Target="../tags/tag13.xml"/><Relationship Id="rId22" Type="http://schemas.openxmlformats.org/officeDocument/2006/relationships/tags" Target="../tags/tag12.xml"/><Relationship Id="rId21" Type="http://schemas.openxmlformats.org/officeDocument/2006/relationships/tags" Target="../tags/tag11.xml"/><Relationship Id="rId20" Type="http://schemas.openxmlformats.org/officeDocument/2006/relationships/tags" Target="../tags/tag10.xml"/><Relationship Id="rId2" Type="http://schemas.openxmlformats.org/officeDocument/2006/relationships/image" Target="../media/image75.png"/><Relationship Id="rId19" Type="http://schemas.openxmlformats.org/officeDocument/2006/relationships/tags" Target="../tags/tag9.xml"/><Relationship Id="rId18" Type="http://schemas.openxmlformats.org/officeDocument/2006/relationships/tags" Target="../tags/tag8.xml"/><Relationship Id="rId17" Type="http://schemas.openxmlformats.org/officeDocument/2006/relationships/image" Target="../media/image82.jpeg"/><Relationship Id="rId16" Type="http://schemas.openxmlformats.org/officeDocument/2006/relationships/tags" Target="../tags/tag7.xml"/><Relationship Id="rId15" Type="http://schemas.openxmlformats.org/officeDocument/2006/relationships/tags" Target="../tags/tag6.xml"/><Relationship Id="rId14" Type="http://schemas.openxmlformats.org/officeDocument/2006/relationships/tags" Target="../tags/tag5.xml"/><Relationship Id="rId13" Type="http://schemas.openxmlformats.org/officeDocument/2006/relationships/image" Target="../media/image81.png"/><Relationship Id="rId12" Type="http://schemas.openxmlformats.org/officeDocument/2006/relationships/tags" Target="../tags/tag4.xml"/><Relationship Id="rId11" Type="http://schemas.openxmlformats.org/officeDocument/2006/relationships/image" Target="../media/image8.png"/><Relationship Id="rId10" Type="http://schemas.openxmlformats.org/officeDocument/2006/relationships/image" Target="../media/image80.jpe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svg"/><Relationship Id="rId8" Type="http://schemas.openxmlformats.org/officeDocument/2006/relationships/image" Target="../media/image16.png"/><Relationship Id="rId7" Type="http://schemas.openxmlformats.org/officeDocument/2006/relationships/image" Target="../media/image8.png"/><Relationship Id="rId6" Type="http://schemas.microsoft.com/office/2007/relationships/hdphoto" Target="../media/image15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svg"/><Relationship Id="rId8" Type="http://schemas.openxmlformats.org/officeDocument/2006/relationships/image" Target="../media/image24.png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19.svg"/><Relationship Id="rId28" Type="http://schemas.openxmlformats.org/officeDocument/2006/relationships/notesSlide" Target="../notesSlides/notesSlide4.xml"/><Relationship Id="rId27" Type="http://schemas.openxmlformats.org/officeDocument/2006/relationships/slideLayout" Target="../slideLayouts/slideLayout1.xml"/><Relationship Id="rId26" Type="http://schemas.microsoft.com/office/2007/relationships/hdphoto" Target="../media/image42.wdp"/><Relationship Id="rId25" Type="http://schemas.openxmlformats.org/officeDocument/2006/relationships/image" Target="../media/image41.png"/><Relationship Id="rId24" Type="http://schemas.openxmlformats.org/officeDocument/2006/relationships/image" Target="../media/image40.png"/><Relationship Id="rId23" Type="http://schemas.openxmlformats.org/officeDocument/2006/relationships/image" Target="../media/image39.svg"/><Relationship Id="rId22" Type="http://schemas.openxmlformats.org/officeDocument/2006/relationships/image" Target="../media/image38.png"/><Relationship Id="rId21" Type="http://schemas.openxmlformats.org/officeDocument/2006/relationships/image" Target="../media/image37.svg"/><Relationship Id="rId20" Type="http://schemas.openxmlformats.org/officeDocument/2006/relationships/image" Target="../media/image36.png"/><Relationship Id="rId2" Type="http://schemas.openxmlformats.org/officeDocument/2006/relationships/image" Target="../media/image18.png"/><Relationship Id="rId19" Type="http://schemas.openxmlformats.org/officeDocument/2006/relationships/image" Target="../media/image35.svg"/><Relationship Id="rId18" Type="http://schemas.openxmlformats.org/officeDocument/2006/relationships/image" Target="../media/image34.png"/><Relationship Id="rId17" Type="http://schemas.openxmlformats.org/officeDocument/2006/relationships/image" Target="../media/image33.png"/><Relationship Id="rId16" Type="http://schemas.openxmlformats.org/officeDocument/2006/relationships/image" Target="../media/image32.svg"/><Relationship Id="rId15" Type="http://schemas.openxmlformats.org/officeDocument/2006/relationships/image" Target="../media/image31.png"/><Relationship Id="rId14" Type="http://schemas.openxmlformats.org/officeDocument/2006/relationships/image" Target="../media/image30.sv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svg"/><Relationship Id="rId10" Type="http://schemas.openxmlformats.org/officeDocument/2006/relationships/image" Target="../media/image2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hdphoto" Target="../media/image50.wdp"/><Relationship Id="rId8" Type="http://schemas.openxmlformats.org/officeDocument/2006/relationships/image" Target="../media/image49.png"/><Relationship Id="rId7" Type="http://schemas.microsoft.com/office/2007/relationships/hdphoto" Target="../media/image48.wdp"/><Relationship Id="rId6" Type="http://schemas.openxmlformats.org/officeDocument/2006/relationships/image" Target="../media/image47.png"/><Relationship Id="rId5" Type="http://schemas.microsoft.com/office/2007/relationships/hdphoto" Target="../media/image46.wdp"/><Relationship Id="rId4" Type="http://schemas.openxmlformats.org/officeDocument/2006/relationships/image" Target="../media/image45.png"/><Relationship Id="rId3" Type="http://schemas.microsoft.com/office/2007/relationships/hdphoto" Target="../media/image44.wdp"/><Relationship Id="rId2" Type="http://schemas.openxmlformats.org/officeDocument/2006/relationships/image" Target="../media/image43.png"/><Relationship Id="rId18" Type="http://schemas.openxmlformats.org/officeDocument/2006/relationships/slideLayout" Target="../slideLayouts/slideLayout1.xml"/><Relationship Id="rId17" Type="http://schemas.microsoft.com/office/2007/relationships/hdphoto" Target="../media/image58.wdp"/><Relationship Id="rId16" Type="http://schemas.openxmlformats.org/officeDocument/2006/relationships/image" Target="../media/image57.png"/><Relationship Id="rId15" Type="http://schemas.microsoft.com/office/2007/relationships/hdphoto" Target="../media/image56.wdp"/><Relationship Id="rId14" Type="http://schemas.openxmlformats.org/officeDocument/2006/relationships/image" Target="../media/image55.png"/><Relationship Id="rId13" Type="http://schemas.microsoft.com/office/2007/relationships/hdphoto" Target="../media/image54.wdp"/><Relationship Id="rId12" Type="http://schemas.openxmlformats.org/officeDocument/2006/relationships/image" Target="../media/image53.png"/><Relationship Id="rId11" Type="http://schemas.microsoft.com/office/2007/relationships/hdphoto" Target="../media/image52.wdp"/><Relationship Id="rId10" Type="http://schemas.openxmlformats.org/officeDocument/2006/relationships/image" Target="../media/image51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microsoft.com/office/2007/relationships/hdphoto" Target="../media/image60.wdp"/><Relationship Id="rId2" Type="http://schemas.openxmlformats.org/officeDocument/2006/relationships/image" Target="../media/image59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svg"/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4.png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3.svg"/><Relationship Id="rId3" Type="http://schemas.openxmlformats.org/officeDocument/2006/relationships/image" Target="../media/image62.png"/><Relationship Id="rId2" Type="http://schemas.openxmlformats.org/officeDocument/2006/relationships/image" Target="../media/image70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microsoft.com/office/2007/relationships/hdphoto" Target="../media/image79.wdp"/><Relationship Id="rId5" Type="http://schemas.openxmlformats.org/officeDocument/2006/relationships/image" Target="../media/image78.png"/><Relationship Id="rId4" Type="http://schemas.microsoft.com/office/2007/relationships/hdphoto" Target="../media/image77.wdp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25340" r="27192" b="132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7591538" y="5922387"/>
            <a:ext cx="6193856" cy="500976"/>
            <a:chOff x="6605594" y="5888874"/>
            <a:chExt cx="6193856" cy="500976"/>
          </a:xfrm>
        </p:grpSpPr>
        <p:sp>
          <p:nvSpPr>
            <p:cNvPr id="35" name="文本框 34"/>
            <p:cNvSpPr txBox="1"/>
            <p:nvPr/>
          </p:nvSpPr>
          <p:spPr>
            <a:xfrm>
              <a:off x="6605594" y="5928185"/>
              <a:ext cx="61938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FCF9F4">
                      <a:alpha val="67000"/>
                    </a:srgb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走马灯 灯马走 灯熄马停步</a:t>
              </a:r>
              <a:endParaRPr lang="zh-CN" altLang="en-US" sz="2400" dirty="0">
                <a:solidFill>
                  <a:srgbClr val="FCF9F4">
                    <a:alpha val="67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pic>
          <p:nvPicPr>
            <p:cNvPr id="1037" name="Picture 13" descr="蜡烛图标图片免费下载_PNG素材_编号vj9ir2djl_图精灵"/>
            <p:cNvPicPr>
              <a:picLocks noChangeAspect="1" noChangeArrowheads="1"/>
            </p:cNvPicPr>
            <p:nvPr/>
          </p:nvPicPr>
          <p:blipFill>
            <a:blip r:embed="rId2" cstate="print">
              <a:alphaModFix amt="72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72" b="99023" l="3711" r="92969">
                          <a14:foregroundMark x1="29297" y1="7422" x2="24609" y2="21289"/>
                          <a14:foregroundMark x1="24609" y1="21289" x2="33594" y2="30078"/>
                          <a14:foregroundMark x1="33594" y1="30078" x2="35407" y2="26590"/>
                          <a14:foregroundMark x1="41100" y1="15212" x2="35742" y2="4688"/>
                          <a14:foregroundMark x1="35742" y1="4688" x2="32813" y2="1367"/>
                          <a14:foregroundMark x1="8789" y1="81250" x2="8398" y2="92578"/>
                          <a14:foregroundMark x1="8398" y1="92578" x2="16797" y2="98438"/>
                          <a14:foregroundMark x1="16797" y1="98438" x2="31250" y2="99414"/>
                          <a14:foregroundMark x1="31250" y1="99414" x2="60547" y2="95508"/>
                          <a14:foregroundMark x1="68281" y1="90446" x2="71289" y2="88477"/>
                          <a14:foregroundMark x1="60547" y1="95508" x2="61088" y2="95154"/>
                          <a14:foregroundMark x1="87305" y1="59180" x2="93164" y2="69336"/>
                          <a14:foregroundMark x1="93164" y1="69336" x2="92188" y2="76953"/>
                          <a14:foregroundMark x1="77734" y1="67188" x2="79492" y2="64648"/>
                          <a14:foregroundMark x1="3711" y1="81641" x2="4688" y2="91602"/>
                          <a14:foregroundMark x1="11133" y1="99414" x2="36914" y2="98047"/>
                          <a14:foregroundMark x1="36914" y1="98047" x2="65430" y2="99023"/>
                          <a14:foregroundMark x1="32813" y1="27539" x2="35352" y2="26758"/>
                          <a14:foregroundMark x1="62891" y1="94336" x2="67188" y2="93750"/>
                          <a14:backgroundMark x1="38086" y1="19531" x2="36523" y2="23047"/>
                          <a14:backgroundMark x1="39453" y1="19531" x2="36133" y2="24805"/>
                          <a14:backgroundMark x1="38477" y1="18164" x2="39258" y2="20117"/>
                          <a14:backgroundMark x1="39063" y1="15820" x2="39844" y2="18359"/>
                          <a14:backgroundMark x1="38086" y1="23633" x2="36378" y2="24839"/>
                          <a14:backgroundMark x1="76758" y1="71680" x2="76758" y2="71680"/>
                          <a14:backgroundMark x1="62891" y1="92969" x2="63547" y2="93215"/>
                        </a14:backgroundRemoval>
                      </a14:imgEffect>
                      <a14:imgEffect>
                        <a14:colorTemperature colorTemp="11500"/>
                      </a14:imgEffect>
                      <a14:imgEffect>
                        <a14:saturation sat="33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956" y="5888874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组合 57"/>
          <p:cNvGrpSpPr/>
          <p:nvPr/>
        </p:nvGrpSpPr>
        <p:grpSpPr>
          <a:xfrm>
            <a:off x="789652" y="4827626"/>
            <a:ext cx="10769398" cy="941851"/>
            <a:chOff x="357852" y="4598616"/>
            <a:chExt cx="10769398" cy="941851"/>
          </a:xfrm>
        </p:grpSpPr>
        <p:grpSp>
          <p:nvGrpSpPr>
            <p:cNvPr id="40" name="组合 39"/>
            <p:cNvGrpSpPr/>
            <p:nvPr/>
          </p:nvGrpSpPr>
          <p:grpSpPr>
            <a:xfrm>
              <a:off x="357852" y="4598618"/>
              <a:ext cx="7179599" cy="941849"/>
              <a:chOff x="357852" y="4598618"/>
              <a:chExt cx="7179599" cy="941849"/>
            </a:xfrm>
          </p:grpSpPr>
          <p:pic>
            <p:nvPicPr>
              <p:cNvPr id="38" name="图形 37" descr="盲文 纯色填充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52" y="4598618"/>
                <a:ext cx="941849" cy="941849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1343595" y="4777154"/>
                <a:ext cx="61938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数智传承</a:t>
                </a:r>
                <a:endParaRPr lang="zh-CN" altLang="en-US" sz="32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3947651" y="4598616"/>
              <a:ext cx="7179599" cy="941849"/>
              <a:chOff x="357852" y="4598618"/>
              <a:chExt cx="7179599" cy="941849"/>
            </a:xfrm>
          </p:grpSpPr>
          <p:pic>
            <p:nvPicPr>
              <p:cNvPr id="49" name="图形 48" descr="盲文 纯色填充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52" y="4598618"/>
                <a:ext cx="941849" cy="941849"/>
              </a:xfrm>
              <a:prstGeom prst="rect">
                <a:avLst/>
              </a:prstGeom>
            </p:spPr>
          </p:pic>
          <p:sp>
            <p:nvSpPr>
              <p:cNvPr id="50" name="文本框 49"/>
              <p:cNvSpPr txBox="1"/>
              <p:nvPr/>
            </p:nvSpPr>
            <p:spPr>
              <a:xfrm>
                <a:off x="1343595" y="4777154"/>
                <a:ext cx="61938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旅游伴侣</a:t>
                </a:r>
                <a:endParaRPr lang="zh-CN" altLang="en-US" sz="32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1915651" y="5988194"/>
            <a:ext cx="7106674" cy="540289"/>
            <a:chOff x="1299701" y="5970211"/>
            <a:chExt cx="7106674" cy="540289"/>
          </a:xfrm>
        </p:grpSpPr>
        <p:sp>
          <p:nvSpPr>
            <p:cNvPr id="51" name="矩形: 圆角 50"/>
            <p:cNvSpPr/>
            <p:nvPr/>
          </p:nvSpPr>
          <p:spPr>
            <a:xfrm>
              <a:off x="1299701" y="5970211"/>
              <a:ext cx="3937000" cy="54028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212519" y="5982761"/>
              <a:ext cx="61938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FCF9F4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拾光之旅团队</a:t>
              </a:r>
              <a:endParaRPr lang="zh-CN" altLang="en-US" sz="2400" dirty="0">
                <a:solidFill>
                  <a:srgbClr val="FCF9F4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38415" y="535954"/>
            <a:ext cx="10619805" cy="4103308"/>
            <a:chOff x="538415" y="535954"/>
            <a:chExt cx="10619805" cy="4103308"/>
          </a:xfrm>
        </p:grpSpPr>
        <p:sp>
          <p:nvSpPr>
            <p:cNvPr id="12" name="文本框 11"/>
            <p:cNvSpPr txBox="1"/>
            <p:nvPr/>
          </p:nvSpPr>
          <p:spPr>
            <a:xfrm>
              <a:off x="885191" y="1310336"/>
              <a:ext cx="10273029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800" b="1" dirty="0">
                  <a:gradFill>
                    <a:gsLst>
                      <a:gs pos="44000">
                        <a:schemeClr val="bg1">
                          <a:alpha val="65000"/>
                        </a:schemeClr>
                      </a:gs>
                      <a:gs pos="94000">
                        <a:srgbClr val="080806">
                          <a:alpha val="29000"/>
                        </a:srgbClr>
                      </a:gs>
                    </a:gsLst>
                    <a:lin ang="5400000" scaled="1"/>
                  </a:gradFill>
                  <a:latin typeface="华文新魏" panose="02010800040101010101" pitchFamily="2" charset="-122"/>
                  <a:ea typeface="华文新魏" panose="02010800040101010101" pitchFamily="2" charset="-122"/>
                </a:rPr>
                <a:t>转鹭台</a:t>
              </a:r>
              <a:endParaRPr lang="en-US" altLang="zh-CN" sz="8800" b="1" dirty="0">
                <a:gradFill>
                  <a:gsLst>
                    <a:gs pos="44000">
                      <a:schemeClr val="bg1">
                        <a:alpha val="65000"/>
                      </a:schemeClr>
                    </a:gs>
                    <a:gs pos="94000">
                      <a:srgbClr val="080806">
                        <a:alpha val="29000"/>
                      </a:srgbClr>
                    </a:gs>
                  </a:gsLst>
                  <a:lin ang="5400000" scaled="1"/>
                </a:gra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en-US" altLang="zh-CN" sz="6600" b="1" dirty="0">
                  <a:gradFill>
                    <a:gsLst>
                      <a:gs pos="44000">
                        <a:schemeClr val="bg1">
                          <a:alpha val="65000"/>
                        </a:schemeClr>
                      </a:gs>
                      <a:gs pos="94000">
                        <a:srgbClr val="080806">
                          <a:alpha val="29000"/>
                        </a:srgbClr>
                      </a:gs>
                    </a:gsLst>
                    <a:lin ang="5400000" scaled="1"/>
                  </a:gradFill>
                  <a:latin typeface="华文新魏" panose="02010800040101010101" pitchFamily="2" charset="-122"/>
                  <a:ea typeface="华文新魏" panose="02010800040101010101" pitchFamily="2" charset="-122"/>
                </a:rPr>
                <a:t>	</a:t>
              </a:r>
              <a:r>
                <a:rPr lang="zh-CN" altLang="en-US" sz="6600" b="1" dirty="0">
                  <a:gradFill>
                    <a:gsLst>
                      <a:gs pos="44000">
                        <a:schemeClr val="bg1">
                          <a:alpha val="65000"/>
                        </a:schemeClr>
                      </a:gs>
                      <a:gs pos="94000">
                        <a:srgbClr val="080806">
                          <a:alpha val="29000"/>
                        </a:srgbClr>
                      </a:gs>
                    </a:gsLst>
                    <a:lin ang="5400000" scaled="1"/>
                  </a:gra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“一灯一世界”</a:t>
              </a:r>
              <a:endParaRPr lang="zh-CN" altLang="en-US" sz="6600" b="1" dirty="0">
                <a:gradFill>
                  <a:gsLst>
                    <a:gs pos="44000">
                      <a:schemeClr val="bg1">
                        <a:alpha val="65000"/>
                      </a:schemeClr>
                    </a:gs>
                    <a:gs pos="94000">
                      <a:srgbClr val="080806">
                        <a:alpha val="29000"/>
                      </a:srgbClr>
                    </a:gs>
                  </a:gsLst>
                  <a:lin ang="5400000" scaled="1"/>
                </a:gra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6">
              <a:alphaModFix amt="67000"/>
              <a:lum bright="70000" contrast="-70000"/>
            </a:blip>
            <a:stretch>
              <a:fillRect/>
            </a:stretch>
          </p:blipFill>
          <p:spPr>
            <a:xfrm>
              <a:off x="538415" y="535954"/>
              <a:ext cx="7359825" cy="41033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水中的倒影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177800" y="155575"/>
            <a:ext cx="11836400" cy="6546850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314A69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54000" y="231774"/>
            <a:ext cx="11684000" cy="6394450"/>
          </a:xfrm>
          <a:prstGeom prst="roundRect">
            <a:avLst>
              <a:gd name="adj" fmla="val 0"/>
            </a:avLst>
          </a:prstGeom>
          <a:solidFill>
            <a:schemeClr val="bg1">
              <a:alpha val="65000"/>
            </a:schemeClr>
          </a:solidFill>
          <a:ln w="12700" cap="flat" cmpd="sng" algn="ctr">
            <a:solidFill>
              <a:srgbClr val="B7772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48369" y="306548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未来愿景</a:t>
            </a:r>
            <a:endParaRPr lang="zh-CN" altLang="en-US" sz="2800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950" y="876300"/>
            <a:ext cx="1784350" cy="0"/>
          </a:xfrm>
          <a:prstGeom prst="line">
            <a:avLst/>
          </a:prstGeom>
          <a:ln w="9525">
            <a:solidFill>
              <a:srgbClr val="B77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701618" y="8082956"/>
            <a:ext cx="221503" cy="209374"/>
          </a:xfrm>
          <a:prstGeom prst="ellipse">
            <a:avLst/>
          </a:prstGeom>
          <a:solidFill>
            <a:srgbClr val="314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6" name="iconfont-1187-868110"/>
          <p:cNvSpPr/>
          <p:nvPr/>
        </p:nvSpPr>
        <p:spPr bwMode="auto">
          <a:xfrm>
            <a:off x="2632626" y="8273198"/>
            <a:ext cx="100274" cy="94764"/>
          </a:xfrm>
          <a:custGeom>
            <a:avLst/>
            <a:gdLst>
              <a:gd name="T0" fmla="*/ 5906 w 10377"/>
              <a:gd name="T1" fmla="*/ 7938 h 10377"/>
              <a:gd name="T2" fmla="*/ 4285 w 10377"/>
              <a:gd name="T3" fmla="*/ 5912 h 10377"/>
              <a:gd name="T4" fmla="*/ 3243 w 10377"/>
              <a:gd name="T5" fmla="*/ 5796 h 10377"/>
              <a:gd name="T6" fmla="*/ 3127 w 10377"/>
              <a:gd name="T7" fmla="*/ 5912 h 10377"/>
              <a:gd name="T8" fmla="*/ 741 w 10377"/>
              <a:gd name="T9" fmla="*/ 8895 h 10377"/>
              <a:gd name="T10" fmla="*/ 9636 w 10377"/>
              <a:gd name="T11" fmla="*/ 8895 h 10377"/>
              <a:gd name="T12" fmla="*/ 8005 w 10377"/>
              <a:gd name="T13" fmla="*/ 6721 h 10377"/>
              <a:gd name="T14" fmla="*/ 6967 w 10377"/>
              <a:gd name="T15" fmla="*/ 6572 h 10377"/>
              <a:gd name="T16" fmla="*/ 6818 w 10377"/>
              <a:gd name="T17" fmla="*/ 6721 h 10377"/>
              <a:gd name="T18" fmla="*/ 5906 w 10377"/>
              <a:gd name="T19" fmla="*/ 7938 h 10377"/>
              <a:gd name="T20" fmla="*/ 741 w 10377"/>
              <a:gd name="T21" fmla="*/ 0 h 10377"/>
              <a:gd name="T22" fmla="*/ 9636 w 10377"/>
              <a:gd name="T23" fmla="*/ 0 h 10377"/>
              <a:gd name="T24" fmla="*/ 10377 w 10377"/>
              <a:gd name="T25" fmla="*/ 741 h 10377"/>
              <a:gd name="T26" fmla="*/ 10377 w 10377"/>
              <a:gd name="T27" fmla="*/ 9636 h 10377"/>
              <a:gd name="T28" fmla="*/ 9636 w 10377"/>
              <a:gd name="T29" fmla="*/ 10377 h 10377"/>
              <a:gd name="T30" fmla="*/ 741 w 10377"/>
              <a:gd name="T31" fmla="*/ 10377 h 10377"/>
              <a:gd name="T32" fmla="*/ 0 w 10377"/>
              <a:gd name="T33" fmla="*/ 9636 h 10377"/>
              <a:gd name="T34" fmla="*/ 0 w 10377"/>
              <a:gd name="T35" fmla="*/ 741 h 10377"/>
              <a:gd name="T36" fmla="*/ 741 w 10377"/>
              <a:gd name="T37" fmla="*/ 0 h 10377"/>
              <a:gd name="T38" fmla="*/ 7412 w 10377"/>
              <a:gd name="T39" fmla="*/ 4447 h 10377"/>
              <a:gd name="T40" fmla="*/ 8895 w 10377"/>
              <a:gd name="T41" fmla="*/ 2965 h 10377"/>
              <a:gd name="T42" fmla="*/ 7412 w 10377"/>
              <a:gd name="T43" fmla="*/ 1482 h 10377"/>
              <a:gd name="T44" fmla="*/ 5930 w 10377"/>
              <a:gd name="T45" fmla="*/ 2965 h 10377"/>
              <a:gd name="T46" fmla="*/ 7412 w 10377"/>
              <a:gd name="T47" fmla="*/ 444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377" h="10377">
                <a:moveTo>
                  <a:pt x="5906" y="7938"/>
                </a:moveTo>
                <a:lnTo>
                  <a:pt x="4285" y="5912"/>
                </a:lnTo>
                <a:cubicBezTo>
                  <a:pt x="4028" y="5592"/>
                  <a:pt x="3562" y="5541"/>
                  <a:pt x="3243" y="5796"/>
                </a:cubicBezTo>
                <a:cubicBezTo>
                  <a:pt x="3201" y="5830"/>
                  <a:pt x="3162" y="5870"/>
                  <a:pt x="3127" y="5912"/>
                </a:cubicBezTo>
                <a:lnTo>
                  <a:pt x="741" y="8895"/>
                </a:lnTo>
                <a:lnTo>
                  <a:pt x="9636" y="8895"/>
                </a:lnTo>
                <a:lnTo>
                  <a:pt x="8005" y="6721"/>
                </a:lnTo>
                <a:cubicBezTo>
                  <a:pt x="7760" y="6393"/>
                  <a:pt x="7295" y="6327"/>
                  <a:pt x="6967" y="6572"/>
                </a:cubicBezTo>
                <a:cubicBezTo>
                  <a:pt x="6911" y="6615"/>
                  <a:pt x="6861" y="6665"/>
                  <a:pt x="6818" y="6721"/>
                </a:cubicBezTo>
                <a:lnTo>
                  <a:pt x="5906" y="7938"/>
                </a:lnTo>
                <a:close/>
                <a:moveTo>
                  <a:pt x="741" y="0"/>
                </a:moveTo>
                <a:lnTo>
                  <a:pt x="9636" y="0"/>
                </a:lnTo>
                <a:cubicBezTo>
                  <a:pt x="10045" y="0"/>
                  <a:pt x="10377" y="331"/>
                  <a:pt x="10377" y="741"/>
                </a:cubicBezTo>
                <a:lnTo>
                  <a:pt x="10377" y="9636"/>
                </a:lnTo>
                <a:cubicBezTo>
                  <a:pt x="10377" y="10045"/>
                  <a:pt x="10046" y="10377"/>
                  <a:pt x="9636" y="10377"/>
                </a:cubicBezTo>
                <a:lnTo>
                  <a:pt x="741" y="10377"/>
                </a:lnTo>
                <a:cubicBezTo>
                  <a:pt x="332" y="10377"/>
                  <a:pt x="0" y="10046"/>
                  <a:pt x="0" y="9636"/>
                </a:cubicBezTo>
                <a:lnTo>
                  <a:pt x="0" y="741"/>
                </a:lnTo>
                <a:cubicBezTo>
                  <a:pt x="0" y="332"/>
                  <a:pt x="332" y="0"/>
                  <a:pt x="741" y="0"/>
                </a:cubicBezTo>
                <a:close/>
                <a:moveTo>
                  <a:pt x="7412" y="4447"/>
                </a:moveTo>
                <a:cubicBezTo>
                  <a:pt x="8231" y="4447"/>
                  <a:pt x="8895" y="3783"/>
                  <a:pt x="8895" y="2965"/>
                </a:cubicBezTo>
                <a:cubicBezTo>
                  <a:pt x="8895" y="2146"/>
                  <a:pt x="8231" y="1482"/>
                  <a:pt x="7412" y="1482"/>
                </a:cubicBezTo>
                <a:cubicBezTo>
                  <a:pt x="6593" y="1482"/>
                  <a:pt x="5930" y="2146"/>
                  <a:pt x="5930" y="2965"/>
                </a:cubicBezTo>
                <a:cubicBezTo>
                  <a:pt x="5930" y="3783"/>
                  <a:pt x="6593" y="4447"/>
                  <a:pt x="7412" y="4447"/>
                </a:cubicBezTo>
                <a:close/>
              </a:path>
            </a:pathLst>
          </a:custGeom>
          <a:solidFill>
            <a:srgbClr val="FCF9F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81" y="1502494"/>
            <a:ext cx="2688980" cy="33342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73358" y="1482319"/>
            <a:ext cx="2688980" cy="33342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68394" y="1560065"/>
            <a:ext cx="2688980" cy="333422"/>
          </a:xfrm>
          <a:prstGeom prst="rect">
            <a:avLst/>
          </a:prstGeom>
        </p:spPr>
      </p:pic>
      <p:pic>
        <p:nvPicPr>
          <p:cNvPr id="2085" name="Picture 8" descr="几何曲线彩色线条元素素材下载-正版素材401162419-摄图网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9" b="93023" l="10000" r="90000">
                        <a14:foregroundMark x1="50233" y1="12093" x2="59186" y2="9419"/>
                        <a14:foregroundMark x1="59186" y1="9419" x2="59302" y2="9419"/>
                        <a14:foregroundMark x1="47674" y1="90465" x2="54884" y2="93488"/>
                        <a14:foregroundMark x1="54884" y1="93488" x2="62791" y2="90116"/>
                        <a14:foregroundMark x1="62791" y1="90116" x2="66047" y2="87093"/>
                        <a14:foregroundMark x1="53256" y1="92791" x2="60349" y2="93023"/>
                        <a14:foregroundMark x1="60349" y1="93023" x2="65465" y2="92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62" y="257872"/>
            <a:ext cx="599276" cy="59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图片 2089"/>
          <p:cNvPicPr>
            <a:picLocks noChangeAspect="1"/>
          </p:cNvPicPr>
          <p:nvPr/>
        </p:nvPicPr>
        <p:blipFill>
          <a:blip r:embed="rId7">
            <a:alphaModFix amt="64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42" b="89807" l="3916" r="98494">
                        <a14:foregroundMark x1="11898" y1="65026" x2="7530" y2="74868"/>
                        <a14:foregroundMark x1="7530" y1="74868" x2="5120" y2="85764"/>
                        <a14:foregroundMark x1="5120" y1="85764" x2="3916" y2="70299"/>
                        <a14:foregroundMark x1="3916" y1="70299" x2="9488" y2="62566"/>
                        <a14:foregroundMark x1="97515" y1="21265" x2="91340" y2="35677"/>
                        <a14:foregroundMark x1="91340" y1="35677" x2="88931" y2="46924"/>
                        <a14:foregroundMark x1="88931" y1="46924" x2="98494" y2="2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040" y="1733718"/>
            <a:ext cx="11684000" cy="4998489"/>
          </a:xfrm>
          <a:prstGeom prst="rect">
            <a:avLst/>
          </a:prstGeom>
        </p:spPr>
      </p:pic>
      <p:grpSp>
        <p:nvGrpSpPr>
          <p:cNvPr id="2091" name="组合 2090"/>
          <p:cNvGrpSpPr/>
          <p:nvPr>
            <p:custDataLst>
              <p:tags r:id="rId9"/>
            </p:custDataLst>
          </p:nvPr>
        </p:nvGrpSpPr>
        <p:grpSpPr>
          <a:xfrm>
            <a:off x="1254235" y="1412666"/>
            <a:ext cx="10128028" cy="4495909"/>
            <a:chOff x="1254235" y="1412666"/>
            <a:chExt cx="10128028" cy="4495909"/>
          </a:xfrm>
        </p:grpSpPr>
        <p:pic>
          <p:nvPicPr>
            <p:cNvPr id="2050" name="Picture 2" descr="丝绸之路的意义是什么-百度经验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746" y="4176958"/>
              <a:ext cx="2257425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组合 32"/>
            <p:cNvGrpSpPr/>
            <p:nvPr/>
          </p:nvGrpSpPr>
          <p:grpSpPr>
            <a:xfrm>
              <a:off x="1351297" y="4108401"/>
              <a:ext cx="2376323" cy="1456695"/>
              <a:chOff x="1351297" y="4108401"/>
              <a:chExt cx="2376323" cy="1456695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1351297" y="5466656"/>
                <a:ext cx="139722" cy="98440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87898" y="4108401"/>
                <a:ext cx="139722" cy="98440"/>
              </a:xfrm>
              <a:prstGeom prst="rect">
                <a:avLst/>
              </a:prstGeom>
            </p:spPr>
          </p:pic>
        </p:grpSp>
        <p:grpSp>
          <p:nvGrpSpPr>
            <p:cNvPr id="2049" name="组合 2048"/>
            <p:cNvGrpSpPr/>
            <p:nvPr/>
          </p:nvGrpSpPr>
          <p:grpSpPr>
            <a:xfrm>
              <a:off x="4929686" y="4108401"/>
              <a:ext cx="2376323" cy="1456695"/>
              <a:chOff x="4929686" y="4108401"/>
              <a:chExt cx="2376323" cy="1456695"/>
            </a:xfrm>
          </p:grpSpPr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3"/>
              <a:srcRect l="-477" t="12781" r="477" b="26908"/>
              <a:stretch>
                <a:fillRect/>
              </a:stretch>
            </p:blipFill>
            <p:spPr>
              <a:xfrm>
                <a:off x="5008201" y="4182889"/>
                <a:ext cx="2175598" cy="1312111"/>
              </a:xfrm>
              <a:prstGeom prst="rect">
                <a:avLst/>
              </a:prstGeom>
            </p:spPr>
          </p:pic>
          <p:grpSp>
            <p:nvGrpSpPr>
              <p:cNvPr id="35" name="组合 34"/>
              <p:cNvGrpSpPr/>
              <p:nvPr/>
            </p:nvGrpSpPr>
            <p:grpSpPr>
              <a:xfrm>
                <a:off x="4929686" y="4108401"/>
                <a:ext cx="2376323" cy="1456695"/>
                <a:chOff x="1351297" y="4108401"/>
                <a:chExt cx="2376323" cy="1456695"/>
              </a:xfrm>
            </p:grpSpPr>
            <p:pic>
              <p:nvPicPr>
                <p:cNvPr id="37" name="图片 36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11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0800000">
                  <a:off x="1351297" y="5466656"/>
                  <a:ext cx="139722" cy="98440"/>
                </a:xfrm>
                <a:prstGeom prst="rect">
                  <a:avLst/>
                </a:prstGeom>
              </p:spPr>
            </p:pic>
            <p:pic>
              <p:nvPicPr>
                <p:cNvPr id="39" name="图片 38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1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587898" y="4108401"/>
                  <a:ext cx="139722" cy="98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54" name="Picture 6" descr="怎样进行社群建设 - 知乎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8" r="9978" b="10618"/>
            <a:stretch>
              <a:fillRect/>
            </a:stretch>
          </p:blipFill>
          <p:spPr bwMode="auto">
            <a:xfrm>
              <a:off x="8650280" y="4170834"/>
              <a:ext cx="2207583" cy="1295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8551402" y="4110596"/>
              <a:ext cx="2376323" cy="1456695"/>
              <a:chOff x="1351297" y="4108401"/>
              <a:chExt cx="2376323" cy="1456695"/>
            </a:xfrm>
          </p:grpSpPr>
          <p:pic>
            <p:nvPicPr>
              <p:cNvPr id="43" name="图片 42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1351297" y="5466656"/>
                <a:ext cx="139722" cy="98440"/>
              </a:xfrm>
              <a:prstGeom prst="rect">
                <a:avLst/>
              </a:prstGeom>
            </p:spPr>
          </p:pic>
          <p:pic>
            <p:nvPicPr>
              <p:cNvPr id="45" name="图片 44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87898" y="4108401"/>
                <a:ext cx="139722" cy="98440"/>
              </a:xfrm>
              <a:prstGeom prst="rect">
                <a:avLst/>
              </a:prstGeom>
            </p:spPr>
          </p:pic>
        </p:grpSp>
        <p:sp>
          <p:nvSpPr>
            <p:cNvPr id="42" name="椭圆 41"/>
            <p:cNvSpPr/>
            <p:nvPr>
              <p:custDataLst>
                <p:tags r:id="rId20"/>
              </p:custDataLst>
            </p:nvPr>
          </p:nvSpPr>
          <p:spPr>
            <a:xfrm>
              <a:off x="10571910" y="5207149"/>
              <a:ext cx="701426" cy="701426"/>
            </a:xfrm>
            <a:prstGeom prst="ellipse">
              <a:avLst/>
            </a:prstGeom>
            <a:solidFill>
              <a:srgbClr val="B77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385163" y="5207149"/>
              <a:ext cx="701426" cy="701426"/>
            </a:xfrm>
            <a:prstGeom prst="ellipse">
              <a:avLst/>
            </a:prstGeom>
            <a:solidFill>
              <a:srgbClr val="314A69"/>
            </a:solidFill>
            <a:ln>
              <a:solidFill>
                <a:srgbClr val="314A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103303" y="5451858"/>
              <a:ext cx="419094" cy="4190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2051" name="组合 2050"/>
            <p:cNvGrpSpPr/>
            <p:nvPr/>
          </p:nvGrpSpPr>
          <p:grpSpPr>
            <a:xfrm>
              <a:off x="6799636" y="5207149"/>
              <a:ext cx="958435" cy="701426"/>
              <a:chOff x="6799636" y="5207149"/>
              <a:chExt cx="958435" cy="701426"/>
            </a:xfrm>
          </p:grpSpPr>
          <p:sp>
            <p:nvSpPr>
              <p:cNvPr id="47" name="椭圆 46"/>
              <p:cNvSpPr/>
              <p:nvPr>
                <p:custDataLst>
                  <p:tags r:id="rId21"/>
                </p:custDataLst>
              </p:nvPr>
            </p:nvSpPr>
            <p:spPr>
              <a:xfrm>
                <a:off x="7056645" y="5207149"/>
                <a:ext cx="701426" cy="701426"/>
              </a:xfrm>
              <a:prstGeom prst="ellipse">
                <a:avLst/>
              </a:prstGeom>
              <a:solidFill>
                <a:srgbClr val="314A69"/>
              </a:solidFill>
              <a:ln>
                <a:solidFill>
                  <a:srgbClr val="314A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51" name="椭圆 50"/>
              <p:cNvSpPr/>
              <p:nvPr>
                <p:custDataLst>
                  <p:tags r:id="rId22"/>
                </p:custDataLst>
              </p:nvPr>
            </p:nvSpPr>
            <p:spPr>
              <a:xfrm>
                <a:off x="6799636" y="5434213"/>
                <a:ext cx="419094" cy="41909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52" name="椭圆 51"/>
            <p:cNvSpPr/>
            <p:nvPr>
              <p:custDataLst>
                <p:tags r:id="rId23"/>
              </p:custDataLst>
            </p:nvPr>
          </p:nvSpPr>
          <p:spPr>
            <a:xfrm>
              <a:off x="10328224" y="5427085"/>
              <a:ext cx="419094" cy="41909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54235" y="1412666"/>
              <a:ext cx="27567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gradFill>
                    <a:gsLst>
                      <a:gs pos="20000">
                        <a:schemeClr val="bg1">
                          <a:lumMod val="75000"/>
                        </a:schemeClr>
                      </a:gs>
                      <a:gs pos="43000">
                        <a:schemeClr val="bg1">
                          <a:lumMod val="85000"/>
                          <a:alpha val="96000"/>
                        </a:schemeClr>
                      </a:gs>
                      <a:gs pos="100000">
                        <a:srgbClr val="FCF9F4">
                          <a:alpha val="25000"/>
                        </a:srgbClr>
                      </a:gs>
                    </a:gsLst>
                    <a:lin ang="5400000" scaled="1"/>
                  </a:gradFill>
                  <a:latin typeface="Algerian" panose="04020705040A02060702" pitchFamily="82" charset="0"/>
                  <a:ea typeface="Noto Serif SC Medium" panose="02020200000000000000" pitchFamily="18" charset="-122"/>
                  <a:cs typeface="Times New Roman" panose="02020603050405020304" pitchFamily="18" charset="0"/>
                </a:rPr>
                <a:t>Culture</a:t>
              </a:r>
              <a:endParaRPr lang="zh-CN" altLang="en-US" sz="4400" b="1" dirty="0">
                <a:gradFill>
                  <a:gsLst>
                    <a:gs pos="20000">
                      <a:schemeClr val="bg1">
                        <a:lumMod val="75000"/>
                      </a:schemeClr>
                    </a:gs>
                    <a:gs pos="43000">
                      <a:schemeClr val="bg1">
                        <a:lumMod val="85000"/>
                        <a:alpha val="96000"/>
                      </a:schemeClr>
                    </a:gs>
                    <a:gs pos="100000">
                      <a:srgbClr val="FCF9F4">
                        <a:alpha val="25000"/>
                      </a:srgbClr>
                    </a:gs>
                  </a:gsLst>
                  <a:lin ang="5400000" scaled="1"/>
                </a:gradFill>
                <a:latin typeface="Algerian" panose="04020705040A02060702" pitchFamily="82" charset="0"/>
                <a:ea typeface="Noto Serif SC Medium" panose="02020200000000000000" pitchFamily="18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318129" y="1815741"/>
              <a:ext cx="2490618" cy="2236614"/>
              <a:chOff x="1352064" y="1908094"/>
              <a:chExt cx="2490618" cy="223661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352064" y="2455335"/>
                <a:ext cx="2490618" cy="1689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设计一系列</a:t>
                </a:r>
                <a:r>
                  <a:rPr lang="zh-CN" altLang="en-US" b="1" i="1" dirty="0">
                    <a:solidFill>
                      <a:srgbClr val="314A69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主题旅行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，例如“丝绸之路”、“一带一路”，实现文化 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IP 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的数字化再生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1726045" y="1908094"/>
                <a:ext cx="1740858" cy="461665"/>
                <a:chOff x="1571499" y="2395605"/>
                <a:chExt cx="1740858" cy="461665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1642476" y="2395605"/>
                  <a:ext cx="166988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314A69"/>
                      </a:solidFill>
                      <a:latin typeface="汉仪长宋简" panose="02010600000101010101" pitchFamily="2" charset="-122"/>
                      <a:ea typeface="汉仪长宋简" panose="02010600000101010101" pitchFamily="2" charset="-122"/>
                    </a:rPr>
                    <a:t>文化</a:t>
                  </a:r>
                  <a:r>
                    <a:rPr lang="en-US" altLang="zh-CN" sz="2400" dirty="0">
                      <a:solidFill>
                        <a:srgbClr val="314A69"/>
                      </a:solidFill>
                      <a:latin typeface="汉仪长宋简" panose="02010600000101010101" pitchFamily="2" charset="-122"/>
                      <a:ea typeface="汉仪长宋简" panose="02010600000101010101" pitchFamily="2" charset="-122"/>
                    </a:rPr>
                    <a:t>IP</a:t>
                  </a:r>
                  <a:r>
                    <a:rPr lang="zh-CN" altLang="en-US" sz="2400" dirty="0">
                      <a:solidFill>
                        <a:srgbClr val="314A69"/>
                      </a:solidFill>
                      <a:latin typeface="汉仪长宋简" panose="02010600000101010101" pitchFamily="2" charset="-122"/>
                      <a:ea typeface="汉仪长宋简" panose="02010600000101010101" pitchFamily="2" charset="-122"/>
                    </a:rPr>
                    <a:t>生态</a:t>
                  </a:r>
                  <a:endParaRPr lang="zh-CN" altLang="en-US" sz="2400" dirty="0">
                    <a:solidFill>
                      <a:srgbClr val="314A69"/>
                    </a:solidFill>
                    <a:latin typeface="汉仪长宋简" panose="02010600000101010101" pitchFamily="2" charset="-122"/>
                    <a:ea typeface="汉仪长宋简" panose="02010600000101010101" pitchFamily="2" charset="-122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1571499" y="2514600"/>
                  <a:ext cx="66008" cy="273760"/>
                </a:xfrm>
                <a:prstGeom prst="rect">
                  <a:avLst/>
                </a:prstGeom>
                <a:solidFill>
                  <a:srgbClr val="314A69"/>
                </a:solidFill>
                <a:ln>
                  <a:solidFill>
                    <a:srgbClr val="314A6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48" name="组合 2047"/>
            <p:cNvGrpSpPr/>
            <p:nvPr/>
          </p:nvGrpSpPr>
          <p:grpSpPr>
            <a:xfrm>
              <a:off x="4747687" y="1426794"/>
              <a:ext cx="3101065" cy="2011062"/>
              <a:chOff x="4747687" y="1426794"/>
              <a:chExt cx="3101065" cy="2011062"/>
            </a:xfrm>
          </p:grpSpPr>
          <p:sp>
            <p:nvSpPr>
              <p:cNvPr id="57" name="文本框 56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4747687" y="1426794"/>
                <a:ext cx="3101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gradFill>
                      <a:gsLst>
                        <a:gs pos="20000">
                          <a:schemeClr val="bg1">
                            <a:lumMod val="75000"/>
                          </a:schemeClr>
                        </a:gs>
                        <a:gs pos="43000">
                          <a:schemeClr val="bg1">
                            <a:lumMod val="85000"/>
                            <a:alpha val="96000"/>
                          </a:schemeClr>
                        </a:gs>
                        <a:gs pos="100000">
                          <a:srgbClr val="FCF9F4">
                            <a:alpha val="25000"/>
                          </a:srgbClr>
                        </a:gs>
                      </a:gsLst>
                      <a:lin ang="5400000" scaled="1"/>
                    </a:gradFill>
                    <a:latin typeface="Algerian" panose="04020705040A02060702" pitchFamily="82" charset="0"/>
                    <a:ea typeface="Noto Serif SC Medium" panose="02020200000000000000" pitchFamily="18" charset="-122"/>
                    <a:cs typeface="Times New Roman" panose="02020603050405020304" pitchFamily="18" charset="0"/>
                  </a:rPr>
                  <a:t>Portable</a:t>
                </a:r>
                <a:endParaRPr lang="zh-CN" altLang="en-US" sz="4000" b="1" dirty="0">
                  <a:gradFill>
                    <a:gsLst>
                      <a:gs pos="20000">
                        <a:schemeClr val="bg1">
                          <a:lumMod val="75000"/>
                        </a:schemeClr>
                      </a:gs>
                      <a:gs pos="43000">
                        <a:schemeClr val="bg1">
                          <a:lumMod val="85000"/>
                          <a:alpha val="96000"/>
                        </a:schemeClr>
                      </a:gs>
                      <a:gs pos="100000">
                        <a:srgbClr val="FCF9F4">
                          <a:alpha val="25000"/>
                        </a:srgbClr>
                      </a:gs>
                    </a:gsLst>
                    <a:lin ang="5400000" scaled="1"/>
                  </a:gradFill>
                  <a:latin typeface="Algerian" panose="04020705040A02060702" pitchFamily="82" charset="0"/>
                  <a:ea typeface="Noto Serif SC Medium" panose="02020200000000000000" pitchFamily="18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4849631" y="1835916"/>
                <a:ext cx="2600071" cy="1601940"/>
                <a:chOff x="4838756" y="2382549"/>
                <a:chExt cx="2600071" cy="1601940"/>
              </a:xfrm>
            </p:grpSpPr>
            <p:sp>
              <p:nvSpPr>
                <p:cNvPr id="30" name="文本框 29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5245468" y="2382549"/>
                  <a:ext cx="17447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314A69"/>
                      </a:solidFill>
                      <a:latin typeface="汉仪长宋简" panose="02010600000101010101" pitchFamily="2" charset="-122"/>
                      <a:ea typeface="汉仪长宋简" panose="02010600000101010101" pitchFamily="2" charset="-122"/>
                    </a:rPr>
                    <a:t>便携化演进</a:t>
                  </a:r>
                  <a:endParaRPr lang="zh-CN" altLang="en-US" sz="2400" dirty="0">
                    <a:solidFill>
                      <a:srgbClr val="314A69"/>
                    </a:solidFill>
                    <a:latin typeface="汉仪长宋简" panose="02010600000101010101" pitchFamily="2" charset="-122"/>
                    <a:ea typeface="汉仪长宋简" panose="02010600000101010101" pitchFamily="2" charset="-122"/>
                  </a:endParaRPr>
                </a:p>
              </p:txBody>
            </p:sp>
            <p:sp>
              <p:nvSpPr>
                <p:cNvPr id="32" name="文本框 31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4838756" y="2929790"/>
                  <a:ext cx="2600071" cy="1054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采用</a:t>
                  </a:r>
                  <a:r>
                    <a:rPr lang="zh-CN" altLang="en-US" b="1" i="1" dirty="0">
                      <a:solidFill>
                        <a:srgbClr val="314A69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柔性 </a:t>
                  </a:r>
                  <a:r>
                    <a:rPr lang="en-US" altLang="zh-CN" b="1" i="1" dirty="0">
                      <a:solidFill>
                        <a:srgbClr val="314A69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OLED </a:t>
                  </a:r>
                  <a:r>
                    <a:rPr lang="zh-CN" altLang="en-US" b="1" i="1" dirty="0">
                      <a:solidFill>
                        <a:srgbClr val="314A69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屏</a:t>
                  </a:r>
                  <a:r>
                    <a:rPr lang="zh-CN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模拟走马灯双层结构，厚度仅 </a:t>
                  </a:r>
                  <a:r>
                    <a:rPr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3mm</a:t>
                  </a:r>
                  <a:r>
                    <a:rPr lang="zh-CN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，演变为可携带、可作为挂饰的</a:t>
                  </a:r>
                  <a:r>
                    <a:rPr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“</a:t>
                  </a:r>
                  <a:r>
                    <a:rPr lang="zh-CN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小世界</a:t>
                  </a:r>
                  <a:r>
                    <a:rPr lang="en-US" altLang="zh-CN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”</a:t>
                  </a:r>
                  <a:endPara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" name="矩形 9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5176970" y="2492541"/>
                  <a:ext cx="66008" cy="273760"/>
                </a:xfrm>
                <a:prstGeom prst="rect">
                  <a:avLst/>
                </a:prstGeom>
                <a:solidFill>
                  <a:srgbClr val="314A69"/>
                </a:solidFill>
                <a:ln>
                  <a:solidFill>
                    <a:srgbClr val="314A6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0" name="文本框 59"/>
            <p:cNvSpPr txBox="1"/>
            <p:nvPr>
              <p:custDataLst>
                <p:tags r:id="rId28"/>
              </p:custDataLst>
            </p:nvPr>
          </p:nvSpPr>
          <p:spPr>
            <a:xfrm>
              <a:off x="8281198" y="1420073"/>
              <a:ext cx="31010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gradFill>
                    <a:gsLst>
                      <a:gs pos="20000">
                        <a:schemeClr val="bg1">
                          <a:lumMod val="75000"/>
                        </a:schemeClr>
                      </a:gs>
                      <a:gs pos="43000">
                        <a:schemeClr val="bg1">
                          <a:lumMod val="85000"/>
                          <a:alpha val="96000"/>
                        </a:schemeClr>
                      </a:gs>
                      <a:gs pos="100000">
                        <a:srgbClr val="FCF9F4">
                          <a:alpha val="25000"/>
                        </a:srgbClr>
                      </a:gs>
                    </a:gsLst>
                    <a:lin ang="5400000" scaled="1"/>
                  </a:gradFill>
                  <a:latin typeface="Algerian" panose="04020705040A02060702" pitchFamily="82" charset="0"/>
                  <a:ea typeface="Noto Serif SC Medium" panose="02020200000000000000" pitchFamily="18" charset="-122"/>
                  <a:cs typeface="Times New Roman" panose="02020603050405020304" pitchFamily="18" charset="0"/>
                </a:rPr>
                <a:t>Community</a:t>
              </a:r>
              <a:endParaRPr lang="zh-CN" altLang="en-US" sz="4000" b="1" dirty="0">
                <a:gradFill>
                  <a:gsLst>
                    <a:gs pos="20000">
                      <a:schemeClr val="bg1">
                        <a:lumMod val="75000"/>
                      </a:schemeClr>
                    </a:gs>
                    <a:gs pos="43000">
                      <a:schemeClr val="bg1">
                        <a:lumMod val="85000"/>
                        <a:alpha val="96000"/>
                      </a:schemeClr>
                    </a:gs>
                    <a:gs pos="100000">
                      <a:srgbClr val="FCF9F4">
                        <a:alpha val="25000"/>
                      </a:srgbClr>
                    </a:gs>
                  </a:gsLst>
                  <a:lin ang="5400000" scaled="1"/>
                </a:gradFill>
                <a:latin typeface="Algerian" panose="04020705040A02060702" pitchFamily="82" charset="0"/>
                <a:ea typeface="Noto Serif SC Medium" panose="02020200000000000000" pitchFamily="18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8551402" y="1809572"/>
              <a:ext cx="2321975" cy="2300476"/>
              <a:chOff x="8543938" y="2382550"/>
              <a:chExt cx="2321975" cy="2300476"/>
            </a:xfrm>
          </p:grpSpPr>
          <p:sp>
            <p:nvSpPr>
              <p:cNvPr id="34" name="文本框 33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8864037" y="2382550"/>
                <a:ext cx="16698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B77723"/>
                    </a:solidFill>
                    <a:latin typeface="汉仪长宋简" panose="02010600000101010101" pitchFamily="2" charset="-122"/>
                    <a:ea typeface="汉仪长宋简" panose="02010600000101010101" pitchFamily="2" charset="-122"/>
                  </a:rPr>
                  <a:t>开放社区</a:t>
                </a:r>
                <a:endParaRPr lang="zh-CN" altLang="en-US" sz="2400" dirty="0">
                  <a:solidFill>
                    <a:srgbClr val="B77723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endParaRP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8543938" y="2929791"/>
                <a:ext cx="2321975" cy="175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建立活跃的</a:t>
                </a:r>
                <a:r>
                  <a:rPr lang="zh-CN" altLang="en-US" b="1" i="1" dirty="0">
                    <a:solidFill>
                      <a:srgbClr val="D69F17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用户社区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，为用户提供交流分享的空间，共同参与平台发起的主题活动。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31"/>
                </p:custDataLst>
              </p:nvPr>
            </p:nvSpPr>
            <p:spPr>
              <a:xfrm>
                <a:off x="8787837" y="2494549"/>
                <a:ext cx="66008" cy="273760"/>
              </a:xfrm>
              <a:prstGeom prst="rect">
                <a:avLst/>
              </a:prstGeom>
              <a:solidFill>
                <a:srgbClr val="B77723"/>
              </a:solidFill>
              <a:ln>
                <a:solidFill>
                  <a:srgbClr val="B7772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水中的倒影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" y="0"/>
            <a:ext cx="12192000" cy="685714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221309" y="178204"/>
            <a:ext cx="11822302" cy="6529401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314A69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8369" y="306548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前期调研</a:t>
            </a:r>
            <a:endParaRPr lang="zh-CN" altLang="en-US" sz="2800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950" y="876300"/>
            <a:ext cx="1784350" cy="0"/>
          </a:xfrm>
          <a:prstGeom prst="line">
            <a:avLst/>
          </a:prstGeom>
          <a:ln w="9525">
            <a:solidFill>
              <a:srgbClr val="B77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111250" y="723512"/>
            <a:ext cx="10140554" cy="3001362"/>
            <a:chOff x="1111250" y="1467643"/>
            <a:chExt cx="10140554" cy="3001362"/>
          </a:xfrm>
        </p:grpSpPr>
        <p:sp>
          <p:nvSpPr>
            <p:cNvPr id="37" name="矩形 36"/>
            <p:cNvSpPr/>
            <p:nvPr/>
          </p:nvSpPr>
          <p:spPr>
            <a:xfrm>
              <a:off x="5259075" y="3990802"/>
              <a:ext cx="16544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取景无措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608181" y="4007340"/>
              <a:ext cx="18043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素材整理难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  <p:graphicFrame>
          <p:nvGraphicFramePr>
            <p:cNvPr id="20" name="图表 19"/>
            <p:cNvGraphicFramePr/>
            <p:nvPr/>
          </p:nvGraphicFramePr>
          <p:xfrm>
            <a:off x="4414989" y="1467643"/>
            <a:ext cx="3434942" cy="2376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aphicFrame>
          <p:nvGraphicFramePr>
            <p:cNvPr id="22" name="图表 21"/>
            <p:cNvGraphicFramePr/>
            <p:nvPr/>
          </p:nvGraphicFramePr>
          <p:xfrm>
            <a:off x="7848204" y="1574664"/>
            <a:ext cx="3403600" cy="23124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矩形 24"/>
            <p:cNvSpPr/>
            <p:nvPr/>
          </p:nvSpPr>
          <p:spPr>
            <a:xfrm>
              <a:off x="1848413" y="4007340"/>
              <a:ext cx="16544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分享难愿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  <p:graphicFrame>
          <p:nvGraphicFramePr>
            <p:cNvPr id="26" name="图表 25"/>
            <p:cNvGraphicFramePr/>
            <p:nvPr/>
          </p:nvGraphicFramePr>
          <p:xfrm>
            <a:off x="1111250" y="1581675"/>
            <a:ext cx="3403600" cy="23124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53" name="组合 52"/>
          <p:cNvGrpSpPr/>
          <p:nvPr/>
        </p:nvGrpSpPr>
        <p:grpSpPr>
          <a:xfrm>
            <a:off x="547064" y="3895628"/>
            <a:ext cx="1881221" cy="1493115"/>
            <a:chOff x="1339896" y="4223245"/>
            <a:chExt cx="1881221" cy="1493115"/>
          </a:xfrm>
        </p:grpSpPr>
        <p:sp>
          <p:nvSpPr>
            <p:cNvPr id="30" name="文本框 29"/>
            <p:cNvSpPr txBox="1"/>
            <p:nvPr/>
          </p:nvSpPr>
          <p:spPr>
            <a:xfrm>
              <a:off x="1339896" y="4223245"/>
              <a:ext cx="14812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accent4">
                      <a:lumMod val="7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独</a:t>
              </a:r>
              <a:r>
                <a:rPr lang="zh-CN" altLang="en-US" sz="3600" b="1" dirty="0">
                  <a:solidFill>
                    <a:srgbClr val="D69F17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行</a:t>
              </a:r>
              <a:endParaRPr lang="zh-CN" altLang="en-US" sz="3600" b="1" dirty="0">
                <a:solidFill>
                  <a:srgbClr val="D69F17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39853" y="4964026"/>
              <a:ext cx="1481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D69F17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旅客</a:t>
              </a:r>
              <a:endParaRPr lang="zh-CN" altLang="en-US" sz="3600" b="1" dirty="0">
                <a:solidFill>
                  <a:srgbClr val="D69F17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300269" y="4279877"/>
              <a:ext cx="268247" cy="188992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2636008" y="5487741"/>
              <a:ext cx="268247" cy="188992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6515342" y="3866079"/>
            <a:ext cx="1881221" cy="1493115"/>
            <a:chOff x="1339896" y="4223245"/>
            <a:chExt cx="1881221" cy="1493115"/>
          </a:xfrm>
        </p:grpSpPr>
        <p:sp>
          <p:nvSpPr>
            <p:cNvPr id="55" name="文本框 54"/>
            <p:cNvSpPr txBox="1"/>
            <p:nvPr/>
          </p:nvSpPr>
          <p:spPr>
            <a:xfrm>
              <a:off x="1339896" y="4223245"/>
              <a:ext cx="14812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accent4">
                      <a:lumMod val="7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摄影</a:t>
              </a:r>
              <a:endParaRPr lang="zh-CN" altLang="en-US" sz="3600" b="1" dirty="0">
                <a:solidFill>
                  <a:schemeClr val="accent4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739853" y="4964026"/>
              <a:ext cx="1481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D69F17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小白</a:t>
              </a:r>
              <a:endParaRPr lang="zh-CN" altLang="en-US" sz="3600" b="1" dirty="0">
                <a:solidFill>
                  <a:srgbClr val="D69F17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300269" y="4279877"/>
              <a:ext cx="268247" cy="188992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2636008" y="5487741"/>
              <a:ext cx="268247" cy="188992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6071816" y="5516937"/>
            <a:ext cx="6158010" cy="972195"/>
            <a:chOff x="6022722" y="5972100"/>
            <a:chExt cx="6158010" cy="972195"/>
          </a:xfrm>
        </p:grpSpPr>
        <p:sp>
          <p:nvSpPr>
            <p:cNvPr id="59" name="文本框 58"/>
            <p:cNvSpPr txBox="1"/>
            <p:nvPr/>
          </p:nvSpPr>
          <p:spPr>
            <a:xfrm>
              <a:off x="6958728" y="5972100"/>
              <a:ext cx="4285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面对美景不知从何拍起的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“茫然感”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？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022722" y="6482630"/>
              <a:ext cx="61580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旅行结束后，整理照片具有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“负担感”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？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02044" y="5516937"/>
            <a:ext cx="7346160" cy="981367"/>
            <a:chOff x="750562" y="5962380"/>
            <a:chExt cx="7346160" cy="981367"/>
          </a:xfrm>
        </p:grpSpPr>
        <p:sp>
          <p:nvSpPr>
            <p:cNvPr id="60" name="文本框 59"/>
            <p:cNvSpPr txBox="1"/>
            <p:nvPr/>
          </p:nvSpPr>
          <p:spPr>
            <a:xfrm>
              <a:off x="750562" y="6482082"/>
              <a:ext cx="4724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频繁拍照打卡破坏了旅行的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“沉浸感”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？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938712" y="5962380"/>
              <a:ext cx="61580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享受自由旅行中偶尔的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“孤独感”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？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147461" y="1715606"/>
            <a:ext cx="136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effectLst>
                  <a:outerShdw blurRad="88900" sx="102000" sy="102000" algn="ctr" rotWithShape="0">
                    <a:prstClr val="black">
                      <a:alpha val="57000"/>
                    </a:prstClr>
                  </a:outerShdw>
                </a:effectLst>
                <a:latin typeface="Noto Sans SC Black" panose="020B0200000000000000" pitchFamily="34" charset="-122"/>
                <a:ea typeface="Noto Sans SC Black" panose="020B0200000000000000" pitchFamily="34" charset="-122"/>
              </a:rPr>
              <a:t>63%</a:t>
            </a:r>
            <a:endParaRPr lang="zh-CN" altLang="en-US" sz="3600" dirty="0">
              <a:effectLst>
                <a:outerShdw blurRad="88900" sx="102000" sy="102000" algn="ctr" rotWithShape="0">
                  <a:prstClr val="black">
                    <a:alpha val="57000"/>
                  </a:prstClr>
                </a:outerShdw>
              </a:effectLst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88352" y="1739408"/>
            <a:ext cx="119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effectLst>
                  <a:outerShdw blurRad="88900" sx="102000" sy="102000" algn="ctr" rotWithShape="0">
                    <a:prstClr val="black">
                      <a:alpha val="57000"/>
                    </a:prstClr>
                  </a:outerShdw>
                </a:effectLst>
                <a:latin typeface="Noto Sans SC Black" panose="020B0200000000000000" pitchFamily="34" charset="-122"/>
                <a:ea typeface="Noto Sans SC Black" panose="020B0200000000000000" pitchFamily="34" charset="-122"/>
              </a:rPr>
              <a:t>82%</a:t>
            </a:r>
            <a:endParaRPr lang="zh-CN" altLang="en-US" sz="3500" dirty="0">
              <a:effectLst>
                <a:outerShdw blurRad="88900" sx="102000" sy="102000" algn="ctr" rotWithShape="0">
                  <a:prstClr val="black">
                    <a:alpha val="57000"/>
                  </a:prstClr>
                </a:outerShdw>
              </a:effectLst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12429" y="1739407"/>
            <a:ext cx="119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effectLst>
                  <a:outerShdw blurRad="88900" sx="102000" sy="102000" algn="ctr" rotWithShape="0">
                    <a:prstClr val="black">
                      <a:alpha val="57000"/>
                    </a:prstClr>
                  </a:outerShdw>
                </a:effectLst>
                <a:latin typeface="Noto Sans SC Black" panose="020B0200000000000000" pitchFamily="34" charset="-122"/>
                <a:ea typeface="Noto Sans SC Black" panose="020B0200000000000000" pitchFamily="34" charset="-122"/>
              </a:rPr>
              <a:t>69%</a:t>
            </a:r>
            <a:endParaRPr lang="zh-CN" altLang="en-US" sz="3500" dirty="0">
              <a:effectLst>
                <a:outerShdw blurRad="88900" sx="102000" sy="102000" algn="ctr" rotWithShape="0">
                  <a:prstClr val="black">
                    <a:alpha val="57000"/>
                  </a:prstClr>
                </a:outerShdw>
              </a:effectLst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rcRect t="25931" b="7239"/>
          <a:stretch>
            <a:fillRect/>
          </a:stretch>
        </p:blipFill>
        <p:spPr>
          <a:xfrm>
            <a:off x="2592733" y="3939199"/>
            <a:ext cx="3305438" cy="1472668"/>
          </a:xfrm>
          <a:prstGeom prst="rect">
            <a:avLst/>
          </a:prstGeom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rcRect t="9281" b="18376"/>
          <a:stretch>
            <a:fillRect/>
          </a:stretch>
        </p:blipFill>
        <p:spPr>
          <a:xfrm>
            <a:off x="8493349" y="3912632"/>
            <a:ext cx="3053518" cy="1472668"/>
          </a:xfrm>
          <a:prstGeom prst="rect">
            <a:avLst/>
          </a:prstGeom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水中的倒影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177800" y="155575"/>
            <a:ext cx="11836400" cy="6546850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314A69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8369" y="306548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核心理念</a:t>
            </a:r>
            <a:endParaRPr lang="zh-CN" altLang="en-US" sz="2800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88950" y="876300"/>
            <a:ext cx="1784350" cy="0"/>
          </a:xfrm>
          <a:prstGeom prst="line">
            <a:avLst/>
          </a:prstGeom>
          <a:ln w="9525">
            <a:solidFill>
              <a:srgbClr val="B77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05154" y="778576"/>
            <a:ext cx="3984836" cy="5827633"/>
            <a:chOff x="443619" y="784108"/>
            <a:chExt cx="3984836" cy="582763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8" b="91455" l="9958" r="89972">
                          <a14:foregroundMark x1="18357" y1="33017" x2="18432" y2="33545"/>
                          <a14:foregroundMark x1="16953" y1="23093" x2="17824" y2="29249"/>
                          <a14:foregroundMark x1="16314" y1="18573" x2="16812" y2="22099"/>
                          <a14:foregroundMark x1="77613" y1="23588" x2="81934" y2="20056"/>
                          <a14:foregroundMark x1="77825" y1="34110" x2="78814" y2="35311"/>
                          <a14:foregroundMark x1="67655" y1="87641" x2="68008" y2="91455"/>
                          <a14:foregroundMark x1="54944" y1="18573" x2="60734" y2="18927"/>
                          <a14:backgroundMark x1="18432" y1="23093" x2="18432" y2="23093"/>
                          <a14:backgroundMark x1="19209" y1="26695" x2="18997" y2="27825"/>
                          <a14:backgroundMark x1="19421" y1="22669" x2="17726" y2="23588"/>
                          <a14:backgroundMark x1="78955" y1="26907" x2="79308" y2="27966"/>
                          <a14:backgroundMark x1="79802" y1="23164" x2="80862" y2="24011"/>
                          <a14:backgroundMark x1="18715" y1="31073" x2="19633" y2="32062"/>
                          <a14:backgroundMark x1="17090" y1="30155" x2="18715" y2="30720"/>
                          <a14:backgroundMark x1="58898" y1="87500" x2="59322" y2="88277"/>
                          <a14:backgroundMark x1="42444" y1="86935" x2="42938" y2="87076"/>
                          <a14:backgroundMark x1="78460" y1="76342" x2="78672" y2="77895"/>
                          <a14:backgroundMark x1="84887" y1="17444" x2="82980" y2="206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9" y="784108"/>
              <a:ext cx="3915820" cy="3915820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443619" y="4655775"/>
              <a:ext cx="3984836" cy="1955966"/>
              <a:chOff x="4726294" y="1075541"/>
              <a:chExt cx="3984836" cy="1955966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4726294" y="1075541"/>
                <a:ext cx="3984836" cy="1804991"/>
              </a:xfrm>
              <a:prstGeom prst="roundRect">
                <a:avLst>
                  <a:gd name="adj" fmla="val 34162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4842540" y="1277181"/>
                <a:ext cx="366807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“走马灯”，是中国古老的玩具和灯彩艺术，将</a:t>
                </a:r>
                <a:r>
                  <a:rPr lang="zh-CN" altLang="en-US" b="1" dirty="0">
                    <a:solidFill>
                      <a:srgbClr val="D69F17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静态剪影转化为动态光影交叠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，承载着</a:t>
                </a:r>
                <a:r>
                  <a:rPr lang="zh-CN" altLang="en-US" dirty="0">
                    <a:solidFill>
                      <a:srgbClr val="D69F17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“</a:t>
                </a:r>
                <a:r>
                  <a:rPr lang="zh-CN" altLang="en-US" b="1" dirty="0">
                    <a:solidFill>
                      <a:srgbClr val="D69F17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流转不息、光影叙事</a:t>
                </a:r>
                <a:r>
                  <a:rPr lang="zh-CN" altLang="en-US" dirty="0">
                    <a:solidFill>
                      <a:srgbClr val="D69F17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”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的文化基因，象征着人生的周而复始与记忆的轮回上演。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5988050" y="1221588"/>
                <a:ext cx="15494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6446304" y="3166513"/>
            <a:ext cx="2337736" cy="987896"/>
            <a:chOff x="5208454" y="981658"/>
            <a:chExt cx="2337736" cy="697282"/>
          </a:xfrm>
        </p:grpSpPr>
        <p:pic>
          <p:nvPicPr>
            <p:cNvPr id="29" name="图片 28" descr="图示&#10;&#10;中度可信度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28681" y="161431"/>
              <a:ext cx="697282" cy="233773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5367095" y="1155720"/>
              <a:ext cx="1926858" cy="369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spc="-300" dirty="0">
                  <a:solidFill>
                    <a:srgbClr val="314A69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转鹭台</a:t>
              </a:r>
              <a:endParaRPr lang="zh-CN" altLang="en-US" sz="2800" spc="-3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</p:grpSp>
      <p:sp>
        <p:nvSpPr>
          <p:cNvPr id="34" name="箭头: 上 33"/>
          <p:cNvSpPr/>
          <p:nvPr/>
        </p:nvSpPr>
        <p:spPr>
          <a:xfrm rot="2754836">
            <a:off x="8480858" y="2366344"/>
            <a:ext cx="98381" cy="855440"/>
          </a:xfrm>
          <a:prstGeom prst="upArrow">
            <a:avLst>
              <a:gd name="adj1" fmla="val 38754"/>
              <a:gd name="adj2" fmla="val 30127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上 37"/>
          <p:cNvSpPr/>
          <p:nvPr/>
        </p:nvSpPr>
        <p:spPr>
          <a:xfrm rot="8223579">
            <a:off x="8578319" y="4474658"/>
            <a:ext cx="98381" cy="855440"/>
          </a:xfrm>
          <a:prstGeom prst="upArrow">
            <a:avLst>
              <a:gd name="adj1" fmla="val 38754"/>
              <a:gd name="adj2" fmla="val 30127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上 39"/>
          <p:cNvSpPr/>
          <p:nvPr/>
        </p:nvSpPr>
        <p:spPr>
          <a:xfrm rot="18560785">
            <a:off x="6605608" y="2417117"/>
            <a:ext cx="98381" cy="855440"/>
          </a:xfrm>
          <a:prstGeom prst="upArrow">
            <a:avLst>
              <a:gd name="adj1" fmla="val 38754"/>
              <a:gd name="adj2" fmla="val 30127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上 41"/>
          <p:cNvSpPr/>
          <p:nvPr/>
        </p:nvSpPr>
        <p:spPr>
          <a:xfrm rot="13066630">
            <a:off x="6692531" y="4474980"/>
            <a:ext cx="98381" cy="855440"/>
          </a:xfrm>
          <a:prstGeom prst="upArrow">
            <a:avLst>
              <a:gd name="adj1" fmla="val 38754"/>
              <a:gd name="adj2" fmla="val 30127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4204154" y="1531794"/>
            <a:ext cx="2205510" cy="1664808"/>
            <a:chOff x="4227942" y="2128048"/>
            <a:chExt cx="2205510" cy="1664808"/>
          </a:xfrm>
        </p:grpSpPr>
        <p:sp>
          <p:nvSpPr>
            <p:cNvPr id="41" name="文本框 40"/>
            <p:cNvSpPr txBox="1"/>
            <p:nvPr/>
          </p:nvSpPr>
          <p:spPr>
            <a:xfrm>
              <a:off x="4227942" y="2128048"/>
              <a:ext cx="2205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符号情感化</a:t>
              </a:r>
              <a:endParaRPr lang="zh-CN" altLang="en-US" sz="24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250468" y="2592527"/>
              <a:ext cx="197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将 “流转不息” 的古典文化象征转化为用户回忆的</a:t>
              </a:r>
              <a:r>
                <a:rPr lang="zh-CN" altLang="en-US" b="1" i="1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光影展现形式</a:t>
              </a:r>
              <a:endParaRPr lang="zh-CN" altLang="en-US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108542" y="4103322"/>
            <a:ext cx="4395741" cy="577150"/>
            <a:chOff x="4017177" y="571646"/>
            <a:chExt cx="4395741" cy="577150"/>
          </a:xfrm>
        </p:grpSpPr>
        <p:sp>
          <p:nvSpPr>
            <p:cNvPr id="27" name="矩形 26"/>
            <p:cNvSpPr/>
            <p:nvPr/>
          </p:nvSpPr>
          <p:spPr>
            <a:xfrm>
              <a:off x="4284537" y="645467"/>
              <a:ext cx="41283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创造性转化 创新性发展</a:t>
              </a:r>
              <a:endParaRPr lang="zh-CN" altLang="en-US" dirty="0">
                <a:solidFill>
                  <a:schemeClr val="accent4">
                    <a:lumMod val="50000"/>
                  </a:schemeClr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017177" y="571646"/>
              <a:ext cx="128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“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724434" y="779464"/>
              <a:ext cx="128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”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006669" y="1533535"/>
            <a:ext cx="2913839" cy="1129764"/>
            <a:chOff x="8451810" y="1597024"/>
            <a:chExt cx="2913839" cy="1129764"/>
          </a:xfrm>
        </p:grpSpPr>
        <p:sp>
          <p:nvSpPr>
            <p:cNvPr id="35" name="文本框 34"/>
            <p:cNvSpPr txBox="1"/>
            <p:nvPr/>
          </p:nvSpPr>
          <p:spPr>
            <a:xfrm>
              <a:off x="8451810" y="1597024"/>
              <a:ext cx="2205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动力智能化</a:t>
              </a:r>
              <a:endParaRPr lang="zh-CN" altLang="en-US" sz="24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503700" y="2080457"/>
              <a:ext cx="28619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微型</a:t>
              </a:r>
              <a:r>
                <a:rPr lang="zh-CN" altLang="en-US" b="1" i="1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电机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与 </a:t>
              </a:r>
              <a:r>
                <a:rPr lang="en-US" altLang="zh-CN" b="1" i="1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LED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光源系统替代传统蜡烛热力驱动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9028819" y="3086507"/>
            <a:ext cx="3097527" cy="1397903"/>
            <a:chOff x="9001032" y="3049329"/>
            <a:chExt cx="3097527" cy="1397903"/>
          </a:xfrm>
        </p:grpSpPr>
        <p:sp>
          <p:nvSpPr>
            <p:cNvPr id="36" name="箭头: 上 35"/>
            <p:cNvSpPr/>
            <p:nvPr/>
          </p:nvSpPr>
          <p:spPr>
            <a:xfrm rot="5400000">
              <a:off x="9379561" y="3222180"/>
              <a:ext cx="98381" cy="855440"/>
            </a:xfrm>
            <a:prstGeom prst="upArrow">
              <a:avLst>
                <a:gd name="adj1" fmla="val 38754"/>
                <a:gd name="adj2" fmla="val 3012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893049" y="3049329"/>
              <a:ext cx="2205510" cy="1397903"/>
              <a:chOff x="9959488" y="3029013"/>
              <a:chExt cx="2205510" cy="139790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9959488" y="3029013"/>
                <a:ext cx="2205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叙事数字化</a:t>
                </a:r>
                <a:endPara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9990919" y="3503586"/>
                <a:ext cx="211194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将用户上传的照片 经 </a:t>
                </a:r>
                <a:r>
                  <a:rPr lang="en-US" altLang="zh-CN" b="1" i="1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AI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风格化</a:t>
                </a:r>
                <a:r>
                  <a:rPr lang="zh-CN" altLang="en-US" b="1" i="1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处理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zh-CN" altLang="en-US" b="1" i="1" dirty="0">
                    <a:solidFill>
                      <a:schemeClr val="accent1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数字剪影</a:t>
                </a:r>
                <a:endParaRPr lang="zh-CN" altLang="en-US" b="1" i="1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9093453" y="4944215"/>
            <a:ext cx="2537369" cy="1661994"/>
            <a:chOff x="8853812" y="4769774"/>
            <a:chExt cx="2537369" cy="1661994"/>
          </a:xfrm>
        </p:grpSpPr>
        <p:sp>
          <p:nvSpPr>
            <p:cNvPr id="39" name="文本框 38"/>
            <p:cNvSpPr txBox="1"/>
            <p:nvPr/>
          </p:nvSpPr>
          <p:spPr>
            <a:xfrm>
              <a:off x="8853812" y="4769774"/>
              <a:ext cx="2205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交互场景化</a:t>
              </a:r>
              <a:endParaRPr lang="zh-CN" altLang="en-US" sz="24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879531" y="5231439"/>
              <a:ext cx="251165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以 “碎片任务收集” 的游戏化机制的</a:t>
              </a:r>
              <a:r>
                <a:rPr lang="zh-CN" altLang="en-US" b="1" i="1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双向交互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，重构传统单向观赏的交互逻辑</a:t>
              </a:r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632872" y="4889343"/>
            <a:ext cx="2544776" cy="1649230"/>
            <a:chOff x="4806581" y="4796211"/>
            <a:chExt cx="2544776" cy="1649230"/>
          </a:xfrm>
        </p:grpSpPr>
        <p:sp>
          <p:nvSpPr>
            <p:cNvPr id="43" name="文本框 42"/>
            <p:cNvSpPr txBox="1"/>
            <p:nvPr/>
          </p:nvSpPr>
          <p:spPr>
            <a:xfrm>
              <a:off x="4806581" y="4796211"/>
              <a:ext cx="2205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功能生态化</a:t>
              </a:r>
              <a:endParaRPr lang="zh-CN" altLang="en-US" sz="2400" dirty="0">
                <a:solidFill>
                  <a:schemeClr val="accent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839707" y="5245112"/>
              <a:ext cx="251165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“实体硬件 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 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移动 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App” 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软硬件联动，将传统单一灯具拓展为多场景的</a:t>
              </a:r>
              <a:r>
                <a:rPr lang="zh-CN" altLang="en-US" b="1" i="1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数字生态系统</a:t>
              </a:r>
              <a:endParaRPr lang="zh-CN" altLang="en-US" b="1" i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31" b="92922" l="9940" r="89985">
                        <a14:foregroundMark x1="40060" y1="90587" x2="40964" y2="92922"/>
                        <a14:foregroundMark x1="50828" y1="1431" x2="50828" y2="6702"/>
                        <a14:backgroundMark x1="48569" y1="10467" x2="51807" y2="9940"/>
                        <a14:backgroundMark x1="48569" y1="10542" x2="48645" y2="10467"/>
                        <a14:backgroundMark x1="52108" y1="9789" x2="52861" y2="10994"/>
                        <a14:backgroundMark x1="48569" y1="10090" x2="48645" y2="10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0289" y="159052"/>
            <a:ext cx="1644480" cy="164448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10300176" y="1006726"/>
            <a:ext cx="268247" cy="18899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21642" y="432616"/>
            <a:ext cx="8292073" cy="913957"/>
            <a:chOff x="3521642" y="432616"/>
            <a:chExt cx="8292073" cy="913957"/>
          </a:xfrm>
        </p:grpSpPr>
        <p:grpSp>
          <p:nvGrpSpPr>
            <p:cNvPr id="15" name="组合 14"/>
            <p:cNvGrpSpPr/>
            <p:nvPr/>
          </p:nvGrpSpPr>
          <p:grpSpPr>
            <a:xfrm>
              <a:off x="3651308" y="563336"/>
              <a:ext cx="8162407" cy="576230"/>
              <a:chOff x="3925377" y="600717"/>
              <a:chExt cx="8162407" cy="576230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4058365" y="653727"/>
                <a:ext cx="80294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i="1" dirty="0">
                    <a:solidFill>
                      <a:schemeClr val="accent4">
                        <a:lumMod val="50000"/>
                      </a:schemeClr>
                    </a:solidFill>
                    <a:latin typeface="汉仪长宋简" panose="02010600000101010101" pitchFamily="2" charset="-122"/>
                    <a:ea typeface="汉仪长宋简" panose="02010600000101010101" pitchFamily="2" charset="-122"/>
                  </a:rPr>
                  <a:t>非遗美学与智能科技的疗愈向旅行陪伴体</a:t>
                </a:r>
                <a:endParaRPr lang="zh-CN" altLang="en-US" b="1" i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6200000">
                <a:off x="3885749" y="640345"/>
                <a:ext cx="268247" cy="188992"/>
              </a:xfrm>
              <a:prstGeom prst="rect">
                <a:avLst/>
              </a:prstGeom>
            </p:spPr>
          </p:pic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3474641" y="479617"/>
              <a:ext cx="318164" cy="224161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0387297" y="1075410"/>
              <a:ext cx="318164" cy="224161"/>
            </a:xfrm>
            <a:prstGeom prst="rect">
              <a:avLst/>
            </a:prstGeom>
          </p:spPr>
        </p:pic>
      </p:grpSp>
      <p:pic>
        <p:nvPicPr>
          <p:cNvPr id="22" name="图形 21" descr="箭头: 顺时针弯曲 纯色填充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4613643" y="3173278"/>
            <a:ext cx="646329" cy="207610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791880" y="3355097"/>
            <a:ext cx="257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旅行碎片叠映成卷，重现走马灯千年叙事神韵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水中的倒影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"/>
            <a:ext cx="12192000" cy="685714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177800" y="155575"/>
            <a:ext cx="11836400" cy="6546850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314A69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25222" y="259071"/>
            <a:ext cx="11684000" cy="6394450"/>
          </a:xfrm>
          <a:prstGeom prst="roundRect">
            <a:avLst>
              <a:gd name="adj" fmla="val 0"/>
            </a:avLst>
          </a:prstGeom>
          <a:solidFill>
            <a:schemeClr val="bg1">
              <a:alpha val="65000"/>
            </a:schemeClr>
          </a:solidFill>
          <a:ln w="12700" cap="flat" cmpd="sng" algn="ctr">
            <a:solidFill>
              <a:srgbClr val="B7772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8369" y="306548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技术路线</a:t>
            </a:r>
            <a:endParaRPr lang="zh-CN" altLang="en-US" sz="2800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950" y="876300"/>
            <a:ext cx="1784350" cy="0"/>
          </a:xfrm>
          <a:prstGeom prst="line">
            <a:avLst/>
          </a:prstGeom>
          <a:ln w="9525">
            <a:solidFill>
              <a:srgbClr val="B77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8" name="组合 2117"/>
          <p:cNvGrpSpPr/>
          <p:nvPr/>
        </p:nvGrpSpPr>
        <p:grpSpPr>
          <a:xfrm>
            <a:off x="4116875" y="3909982"/>
            <a:ext cx="3121203" cy="1238998"/>
            <a:chOff x="4246350" y="3838863"/>
            <a:chExt cx="3121203" cy="1238998"/>
          </a:xfrm>
        </p:grpSpPr>
        <p:sp>
          <p:nvSpPr>
            <p:cNvPr id="2107" name="文本框 2106"/>
            <p:cNvSpPr txBox="1"/>
            <p:nvPr/>
          </p:nvSpPr>
          <p:spPr>
            <a:xfrm>
              <a:off x="4246350" y="3838863"/>
              <a:ext cx="2979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B77723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“拾光”</a:t>
              </a:r>
              <a:r>
                <a:rPr lang="en-US" altLang="zh-CN" sz="2400" b="1" dirty="0">
                  <a:solidFill>
                    <a:srgbClr val="B77723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APP</a:t>
              </a:r>
              <a:endParaRPr lang="zh-CN" altLang="en-US" sz="2400" b="1" dirty="0">
                <a:solidFill>
                  <a:srgbClr val="B77723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  <p:sp>
          <p:nvSpPr>
            <p:cNvPr id="2112" name="文本框 2111"/>
            <p:cNvSpPr txBox="1"/>
            <p:nvPr/>
          </p:nvSpPr>
          <p:spPr>
            <a:xfrm>
              <a:off x="4355020" y="4616196"/>
              <a:ext cx="2979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B77723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转鹭台</a:t>
              </a:r>
              <a:endParaRPr lang="zh-CN" altLang="en-US" sz="2400" b="1" dirty="0">
                <a:solidFill>
                  <a:srgbClr val="B77723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  <p:sp>
          <p:nvSpPr>
            <p:cNvPr id="2113" name="箭头: 左弧形 2112"/>
            <p:cNvSpPr/>
            <p:nvPr/>
          </p:nvSpPr>
          <p:spPr>
            <a:xfrm>
              <a:off x="4343201" y="4283244"/>
              <a:ext cx="338473" cy="615132"/>
            </a:xfrm>
            <a:prstGeom prst="curvedRightArrow">
              <a:avLst/>
            </a:prstGeom>
            <a:solidFill>
              <a:srgbClr val="FFCD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14" name="箭头: 左弧形 2113"/>
            <p:cNvSpPr/>
            <p:nvPr/>
          </p:nvSpPr>
          <p:spPr>
            <a:xfrm rot="10547504">
              <a:off x="7029080" y="4207925"/>
              <a:ext cx="338473" cy="615132"/>
            </a:xfrm>
            <a:prstGeom prst="curvedRightArrow">
              <a:avLst/>
            </a:prstGeom>
            <a:solidFill>
              <a:srgbClr val="FFCD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68294" y="2062491"/>
            <a:ext cx="2437057" cy="2462632"/>
            <a:chOff x="765887" y="2133631"/>
            <a:chExt cx="2437057" cy="2462632"/>
          </a:xfrm>
        </p:grpSpPr>
        <p:grpSp>
          <p:nvGrpSpPr>
            <p:cNvPr id="2076" name="组合 2075"/>
            <p:cNvGrpSpPr/>
            <p:nvPr/>
          </p:nvGrpSpPr>
          <p:grpSpPr>
            <a:xfrm>
              <a:off x="842088" y="2230605"/>
              <a:ext cx="2342219" cy="2365658"/>
              <a:chOff x="520523" y="3089063"/>
              <a:chExt cx="2534985" cy="2681584"/>
            </a:xfrm>
          </p:grpSpPr>
          <p:grpSp>
            <p:nvGrpSpPr>
              <p:cNvPr id="2066" name="组合 2065"/>
              <p:cNvGrpSpPr/>
              <p:nvPr/>
            </p:nvGrpSpPr>
            <p:grpSpPr>
              <a:xfrm>
                <a:off x="545479" y="3089063"/>
                <a:ext cx="2434554" cy="383767"/>
                <a:chOff x="545479" y="3089063"/>
                <a:chExt cx="2434554" cy="383767"/>
              </a:xfrm>
            </p:grpSpPr>
            <p:sp>
              <p:nvSpPr>
                <p:cNvPr id="2064" name="矩形: 圆角 2063"/>
                <p:cNvSpPr/>
                <p:nvPr/>
              </p:nvSpPr>
              <p:spPr>
                <a:xfrm>
                  <a:off x="553181" y="3103368"/>
                  <a:ext cx="2377922" cy="369326"/>
                </a:xfrm>
                <a:prstGeom prst="roundRect">
                  <a:avLst/>
                </a:prstGeom>
                <a:noFill/>
                <a:ln w="19050">
                  <a:solidFill>
                    <a:srgbClr val="3356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5" name="文本框 2064"/>
                <p:cNvSpPr txBox="1"/>
                <p:nvPr/>
              </p:nvSpPr>
              <p:spPr>
                <a:xfrm>
                  <a:off x="545479" y="3089063"/>
                  <a:ext cx="2434554" cy="38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latin typeface="黑体" panose="02010609060101010101" pitchFamily="49" charset="-122"/>
                      <a:ea typeface="黑体" panose="02010609060101010101" pitchFamily="49" charset="-122"/>
                      <a:sym typeface="Wingdings 2" panose="05020102010507070707" pitchFamily="18" charset="2"/>
                    </a:rPr>
                    <a:t></a:t>
                  </a:r>
                  <a:r>
                    <a:rPr lang="en-US" altLang="zh-CN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AI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生成</a:t>
                  </a:r>
                  <a:r>
                    <a:rPr lang="en-US" altLang="zh-CN" sz="16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(</a:t>
                  </a:r>
                  <a:r>
                    <a:rPr lang="zh-CN" altLang="en-US" sz="16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剪纸风</a:t>
                  </a:r>
                  <a:r>
                    <a:rPr lang="en-US" altLang="zh-CN" sz="16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)</a:t>
                  </a:r>
                  <a:r>
                    <a:rPr lang="zh-CN" altLang="en-US" sz="1600" b="1" dirty="0">
                      <a:solidFill>
                        <a:srgbClr val="D69F17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图片</a:t>
                  </a:r>
                  <a:endParaRPr lang="zh-CN" altLang="en-US" sz="1600" b="1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2067" name="组合 2066"/>
              <p:cNvGrpSpPr/>
              <p:nvPr/>
            </p:nvGrpSpPr>
            <p:grpSpPr>
              <a:xfrm>
                <a:off x="553179" y="3571302"/>
                <a:ext cx="2419249" cy="697282"/>
                <a:chOff x="561975" y="3103368"/>
                <a:chExt cx="2419249" cy="697282"/>
              </a:xfrm>
            </p:grpSpPr>
            <p:sp>
              <p:nvSpPr>
                <p:cNvPr id="2068" name="矩形: 圆角 2067"/>
                <p:cNvSpPr/>
                <p:nvPr/>
              </p:nvSpPr>
              <p:spPr>
                <a:xfrm>
                  <a:off x="561975" y="3103368"/>
                  <a:ext cx="2386155" cy="697282"/>
                </a:xfrm>
                <a:prstGeom prst="roundRect">
                  <a:avLst/>
                </a:prstGeom>
                <a:noFill/>
                <a:ln w="19050">
                  <a:solidFill>
                    <a:srgbClr val="3356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9" name="文本框 2068"/>
                <p:cNvSpPr txBox="1"/>
                <p:nvPr/>
              </p:nvSpPr>
              <p:spPr>
                <a:xfrm>
                  <a:off x="562321" y="3115963"/>
                  <a:ext cx="2418903" cy="662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latin typeface="黑体" panose="02010609060101010101" pitchFamily="49" charset="-122"/>
                      <a:ea typeface="黑体" panose="02010609060101010101" pitchFamily="49" charset="-122"/>
                      <a:sym typeface="Wingdings 2" panose="05020102010507070707" pitchFamily="18" charset="2"/>
                    </a:rPr>
                    <a:t></a:t>
                  </a:r>
                  <a:r>
                    <a:rPr lang="en-US" altLang="zh-CN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AI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将</a:t>
                  </a:r>
                  <a:r>
                    <a:rPr lang="zh-CN" altLang="en-US" sz="1600" b="1" dirty="0">
                      <a:solidFill>
                        <a:srgbClr val="D69F17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音频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印记转化为图案印记</a:t>
                  </a:r>
                  <a:endPara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2070" name="组合 2069"/>
              <p:cNvGrpSpPr/>
              <p:nvPr/>
            </p:nvGrpSpPr>
            <p:grpSpPr>
              <a:xfrm>
                <a:off x="551754" y="4367198"/>
                <a:ext cx="2378173" cy="383767"/>
                <a:chOff x="544209" y="3103367"/>
                <a:chExt cx="2378173" cy="724534"/>
              </a:xfrm>
            </p:grpSpPr>
            <p:sp>
              <p:nvSpPr>
                <p:cNvPr id="2071" name="矩形: 圆角 2070"/>
                <p:cNvSpPr/>
                <p:nvPr/>
              </p:nvSpPr>
              <p:spPr>
                <a:xfrm>
                  <a:off x="545634" y="3103369"/>
                  <a:ext cx="2376748" cy="697280"/>
                </a:xfrm>
                <a:prstGeom prst="roundRect">
                  <a:avLst/>
                </a:prstGeom>
                <a:noFill/>
                <a:ln w="19050">
                  <a:solidFill>
                    <a:srgbClr val="3356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2" name="文本框 2071"/>
                <p:cNvSpPr txBox="1"/>
                <p:nvPr/>
              </p:nvSpPr>
              <p:spPr>
                <a:xfrm>
                  <a:off x="544209" y="3103367"/>
                  <a:ext cx="2302698" cy="724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b="1" dirty="0">
                      <a:latin typeface="黑体" panose="02010609060101010101" pitchFamily="49" charset="-122"/>
                      <a:ea typeface="黑体" panose="02010609060101010101" pitchFamily="49" charset="-122"/>
                      <a:sym typeface="Wingdings 2" panose="05020102010507070707" pitchFamily="18" charset="2"/>
                    </a:rPr>
                    <a:t></a:t>
                  </a:r>
                  <a:r>
                    <a:rPr lang="en-US" altLang="zh-CN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AI</a:t>
                  </a:r>
                  <a:r>
                    <a:rPr lang="zh-CN" altLang="en-US" sz="1600" dirty="0">
                      <a:solidFill>
                        <a:srgbClr val="D69F17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文字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生图</a:t>
                  </a:r>
                  <a:r>
                    <a:rPr lang="en-US" altLang="zh-CN" sz="16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(</a:t>
                  </a:r>
                  <a:r>
                    <a:rPr lang="zh-CN" altLang="en-US" sz="16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书法风</a:t>
                  </a:r>
                  <a:r>
                    <a:rPr lang="en-US" altLang="zh-CN" sz="16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)</a:t>
                  </a:r>
                  <a:endParaRPr lang="en-US" altLang="zh-CN" sz="16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2073" name="组合 2072"/>
              <p:cNvGrpSpPr/>
              <p:nvPr/>
            </p:nvGrpSpPr>
            <p:grpSpPr>
              <a:xfrm>
                <a:off x="520523" y="4812730"/>
                <a:ext cx="2534985" cy="957917"/>
                <a:chOff x="512978" y="3103368"/>
                <a:chExt cx="2534985" cy="957917"/>
              </a:xfrm>
            </p:grpSpPr>
            <p:sp>
              <p:nvSpPr>
                <p:cNvPr id="2074" name="矩形: 圆角 2073"/>
                <p:cNvSpPr/>
                <p:nvPr/>
              </p:nvSpPr>
              <p:spPr>
                <a:xfrm>
                  <a:off x="545634" y="3103368"/>
                  <a:ext cx="2386154" cy="697283"/>
                </a:xfrm>
                <a:prstGeom prst="roundRect">
                  <a:avLst/>
                </a:prstGeom>
                <a:noFill/>
                <a:ln w="19050">
                  <a:solidFill>
                    <a:srgbClr val="3356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5" name="文本框 2074"/>
                <p:cNvSpPr txBox="1"/>
                <p:nvPr/>
              </p:nvSpPr>
              <p:spPr>
                <a:xfrm>
                  <a:off x="512978" y="3119311"/>
                  <a:ext cx="2534985" cy="9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latin typeface="黑体" panose="02010609060101010101" pitchFamily="49" charset="-122"/>
                      <a:ea typeface="黑体" panose="02010609060101010101" pitchFamily="49" charset="-122"/>
                      <a:sym typeface="Wingdings 2" panose="05020102010507070707" pitchFamily="18" charset="2"/>
                    </a:rPr>
                    <a:t></a:t>
                  </a:r>
                  <a:r>
                    <a:rPr lang="en-US" altLang="zh-CN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AI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将</a:t>
                  </a:r>
                  <a:r>
                    <a:rPr lang="zh-CN" altLang="en-US" sz="1600" b="1" dirty="0">
                      <a:solidFill>
                        <a:srgbClr val="D69F17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定位</a:t>
                  </a:r>
                  <a:r>
                    <a:rPr lang="zh-CN" altLang="en-US" sz="16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转化为地图印记</a:t>
                  </a:r>
                  <a:r>
                    <a:rPr lang="en-US" altLang="zh-CN" sz="1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(</a:t>
                  </a:r>
                  <a:r>
                    <a:rPr lang="zh-CN" altLang="en-US" sz="1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无需用户上传</a:t>
                  </a:r>
                  <a:r>
                    <a:rPr lang="en-US" altLang="zh-CN" sz="10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)</a:t>
                  </a:r>
                  <a:endPara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endParaRPr lang="zh-CN" altLang="en-US" sz="16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765887" y="2133631"/>
              <a:ext cx="2437057" cy="235595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46744" y="800146"/>
            <a:ext cx="4313011" cy="2559112"/>
            <a:chOff x="9165371" y="639795"/>
            <a:chExt cx="4313011" cy="2559112"/>
          </a:xfrm>
        </p:grpSpPr>
        <p:grpSp>
          <p:nvGrpSpPr>
            <p:cNvPr id="63" name="组合 62"/>
            <p:cNvGrpSpPr/>
            <p:nvPr/>
          </p:nvGrpSpPr>
          <p:grpSpPr>
            <a:xfrm>
              <a:off x="9226433" y="711752"/>
              <a:ext cx="4251949" cy="2380446"/>
              <a:chOff x="9261631" y="714347"/>
              <a:chExt cx="4251949" cy="2380446"/>
            </a:xfrm>
          </p:grpSpPr>
          <p:pic>
            <p:nvPicPr>
              <p:cNvPr id="2050" name="图形 2049" descr="音符 纯色填充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08693" y="1602922"/>
                <a:ext cx="342612" cy="342612"/>
              </a:xfrm>
              <a:prstGeom prst="rect">
                <a:avLst/>
              </a:prstGeom>
            </p:spPr>
          </p:pic>
          <p:pic>
            <p:nvPicPr>
              <p:cNvPr id="2052" name="图形 2051" descr="照相机 纯色填充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833027" y="714347"/>
                <a:ext cx="287687" cy="287687"/>
              </a:xfrm>
              <a:prstGeom prst="rect">
                <a:avLst/>
              </a:prstGeom>
            </p:spPr>
          </p:pic>
          <p:grpSp>
            <p:nvGrpSpPr>
              <p:cNvPr id="2105" name="组合 2104"/>
              <p:cNvGrpSpPr/>
              <p:nvPr/>
            </p:nvGrpSpPr>
            <p:grpSpPr>
              <a:xfrm>
                <a:off x="10926543" y="2332458"/>
                <a:ext cx="328098" cy="757707"/>
                <a:chOff x="11009093" y="2529308"/>
                <a:chExt cx="328098" cy="757707"/>
              </a:xfrm>
            </p:grpSpPr>
            <p:pic>
              <p:nvPicPr>
                <p:cNvPr id="2048" name="图形 2047" descr="标记 纯色填充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9093" y="2958917"/>
                  <a:ext cx="328098" cy="328098"/>
                </a:xfrm>
                <a:prstGeom prst="rect">
                  <a:avLst/>
                </a:prstGeom>
              </p:spPr>
            </p:pic>
            <p:pic>
              <p:nvPicPr>
                <p:cNvPr id="2055" name="图形 2054" descr="聊天气泡 纯色填充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9065" y="2529308"/>
                  <a:ext cx="287420" cy="287420"/>
                </a:xfrm>
                <a:prstGeom prst="rect">
                  <a:avLst/>
                </a:prstGeom>
              </p:spPr>
            </p:pic>
          </p:grpSp>
          <p:grpSp>
            <p:nvGrpSpPr>
              <p:cNvPr id="2059" name="组合 2058"/>
              <p:cNvGrpSpPr/>
              <p:nvPr/>
            </p:nvGrpSpPr>
            <p:grpSpPr>
              <a:xfrm>
                <a:off x="9261631" y="714347"/>
                <a:ext cx="4251949" cy="2380446"/>
                <a:chOff x="9344181" y="758797"/>
                <a:chExt cx="4251949" cy="2380446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11763330" y="1372088"/>
                  <a:ext cx="1832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六个碎片任务</a:t>
                  </a:r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pic>
              <p:nvPicPr>
                <p:cNvPr id="39" name="图形 38" descr="拼图 纯色填充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02898" y="1734511"/>
                  <a:ext cx="520700" cy="520700"/>
                </a:xfrm>
                <a:prstGeom prst="rect">
                  <a:avLst/>
                </a:prstGeom>
              </p:spPr>
            </p:pic>
            <p:grpSp>
              <p:nvGrpSpPr>
                <p:cNvPr id="62" name="组合 61"/>
                <p:cNvGrpSpPr/>
                <p:nvPr/>
              </p:nvGrpSpPr>
              <p:grpSpPr>
                <a:xfrm>
                  <a:off x="9344181" y="758797"/>
                  <a:ext cx="2375994" cy="2380446"/>
                  <a:chOff x="9494579" y="758797"/>
                  <a:chExt cx="2375994" cy="2380446"/>
                </a:xfrm>
              </p:grpSpPr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9523081" y="758797"/>
                    <a:ext cx="2347492" cy="1068047"/>
                    <a:chOff x="9648385" y="979850"/>
                    <a:chExt cx="2347492" cy="1068047"/>
                  </a:xfrm>
                </p:grpSpPr>
                <p:sp>
                  <p:nvSpPr>
                    <p:cNvPr id="41" name="矩形: 圆角 40"/>
                    <p:cNvSpPr/>
                    <p:nvPr/>
                  </p:nvSpPr>
                  <p:spPr>
                    <a:xfrm>
                      <a:off x="9648386" y="979850"/>
                      <a:ext cx="2289614" cy="815550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335673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文本框 41"/>
                    <p:cNvSpPr txBox="1"/>
                    <p:nvPr/>
                  </p:nvSpPr>
                  <p:spPr>
                    <a:xfrm>
                      <a:off x="9681431" y="985409"/>
                      <a:ext cx="169882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just"/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Wingdings 2" panose="05020102010507070707" pitchFamily="18" charset="2"/>
                        </a:rPr>
                        <a:t>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三个</a:t>
                      </a:r>
                      <a:r>
                        <a:rPr lang="zh-CN" altLang="en-US" sz="1600" b="1" dirty="0">
                          <a:solidFill>
                            <a:srgbClr val="D69F17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视觉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碎片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  <p:sp>
                  <p:nvSpPr>
                    <p:cNvPr id="43" name="文本框 42"/>
                    <p:cNvSpPr txBox="1"/>
                    <p:nvPr/>
                  </p:nvSpPr>
                  <p:spPr>
                    <a:xfrm>
                      <a:off x="9648385" y="1216900"/>
                      <a:ext cx="2347492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即三张留影，如“莫高窟九层楼下的留影”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</p:grpSp>
              <p:grpSp>
                <p:nvGrpSpPr>
                  <p:cNvPr id="45" name="组合 44"/>
                  <p:cNvGrpSpPr/>
                  <p:nvPr/>
                </p:nvGrpSpPr>
                <p:grpSpPr>
                  <a:xfrm>
                    <a:off x="9494579" y="1655148"/>
                    <a:ext cx="2347492" cy="836251"/>
                    <a:chOff x="9619883" y="832908"/>
                    <a:chExt cx="2347492" cy="836251"/>
                  </a:xfrm>
                </p:grpSpPr>
                <p:sp>
                  <p:nvSpPr>
                    <p:cNvPr id="46" name="矩形: 圆角 45"/>
                    <p:cNvSpPr/>
                    <p:nvPr/>
                  </p:nvSpPr>
                  <p:spPr>
                    <a:xfrm>
                      <a:off x="9657256" y="847452"/>
                      <a:ext cx="2289614" cy="563361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335673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9657256" y="832908"/>
                      <a:ext cx="174717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just"/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Wingdings 2" panose="05020102010507070707" pitchFamily="18" charset="2"/>
                        </a:rPr>
                        <a:t>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一个</a:t>
                      </a:r>
                      <a:r>
                        <a:rPr lang="zh-CN" altLang="en-US" sz="1600" b="1" dirty="0">
                          <a:solidFill>
                            <a:srgbClr val="D69F17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听觉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碎片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  <p:sp>
                  <p:nvSpPr>
                    <p:cNvPr id="48" name="文本框 47"/>
                    <p:cNvSpPr txBox="1"/>
                    <p:nvPr/>
                  </p:nvSpPr>
                  <p:spPr>
                    <a:xfrm>
                      <a:off x="9619883" y="1084384"/>
                      <a:ext cx="2347492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如“鸣沙山的驼铃声”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</p:grpSp>
              <p:grpSp>
                <p:nvGrpSpPr>
                  <p:cNvPr id="49" name="组合 48"/>
                  <p:cNvGrpSpPr/>
                  <p:nvPr/>
                </p:nvGrpSpPr>
                <p:grpSpPr>
                  <a:xfrm>
                    <a:off x="9523081" y="2327619"/>
                    <a:ext cx="2071847" cy="354299"/>
                    <a:chOff x="9648386" y="730854"/>
                    <a:chExt cx="2775733" cy="688534"/>
                  </a:xfrm>
                </p:grpSpPr>
                <p:sp>
                  <p:nvSpPr>
                    <p:cNvPr id="50" name="矩形: 圆角 49"/>
                    <p:cNvSpPr/>
                    <p:nvPr/>
                  </p:nvSpPr>
                  <p:spPr>
                    <a:xfrm>
                      <a:off x="9648386" y="730854"/>
                      <a:ext cx="2775733" cy="68853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335673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1" name="文本框 50"/>
                    <p:cNvSpPr txBox="1"/>
                    <p:nvPr/>
                  </p:nvSpPr>
                  <p:spPr>
                    <a:xfrm>
                      <a:off x="9710433" y="749903"/>
                      <a:ext cx="2197740" cy="6579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just"/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Wingdings 2" panose="05020102010507070707" pitchFamily="18" charset="2"/>
                        </a:rPr>
                        <a:t>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一个</a:t>
                      </a:r>
                      <a:r>
                        <a:rPr lang="zh-CN" altLang="en-US" sz="1600" b="1" dirty="0">
                          <a:solidFill>
                            <a:srgbClr val="D69F17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文字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碎片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</p:grpSp>
              <p:grpSp>
                <p:nvGrpSpPr>
                  <p:cNvPr id="53" name="组合 52"/>
                  <p:cNvGrpSpPr/>
                  <p:nvPr/>
                </p:nvGrpSpPr>
                <p:grpSpPr>
                  <a:xfrm>
                    <a:off x="9523083" y="2784944"/>
                    <a:ext cx="2071846" cy="354299"/>
                    <a:chOff x="9648386" y="730854"/>
                    <a:chExt cx="2775731" cy="688534"/>
                  </a:xfrm>
                </p:grpSpPr>
                <p:sp>
                  <p:nvSpPr>
                    <p:cNvPr id="54" name="矩形: 圆角 53"/>
                    <p:cNvSpPr/>
                    <p:nvPr/>
                  </p:nvSpPr>
                  <p:spPr>
                    <a:xfrm>
                      <a:off x="9648386" y="730854"/>
                      <a:ext cx="2775731" cy="68853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335673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5" name="文本框 54"/>
                    <p:cNvSpPr txBox="1"/>
                    <p:nvPr/>
                  </p:nvSpPr>
                  <p:spPr>
                    <a:xfrm>
                      <a:off x="9710435" y="749903"/>
                      <a:ext cx="2192468" cy="6579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just"/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Wingdings 2" panose="05020102010507070707" pitchFamily="18" charset="2"/>
                        </a:rPr>
                        <a:t>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一个</a:t>
                      </a:r>
                      <a:r>
                        <a:rPr lang="zh-CN" altLang="en-US" sz="1600" b="1" dirty="0">
                          <a:solidFill>
                            <a:srgbClr val="D69F17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定位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碎片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</p:grpSp>
            </p:grpSp>
          </p:grpSp>
        </p:grpSp>
        <p:sp>
          <p:nvSpPr>
            <p:cNvPr id="4" name="矩形 3"/>
            <p:cNvSpPr/>
            <p:nvPr/>
          </p:nvSpPr>
          <p:spPr>
            <a:xfrm>
              <a:off x="9165371" y="639795"/>
              <a:ext cx="2437057" cy="2559112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31727" y="2067242"/>
            <a:ext cx="2652063" cy="1369233"/>
            <a:chOff x="4124420" y="1957506"/>
            <a:chExt cx="2596881" cy="1340743"/>
          </a:xfrm>
        </p:grpSpPr>
        <p:grpSp>
          <p:nvGrpSpPr>
            <p:cNvPr id="32" name="组合 31"/>
            <p:cNvGrpSpPr/>
            <p:nvPr/>
          </p:nvGrpSpPr>
          <p:grpSpPr>
            <a:xfrm>
              <a:off x="4247807" y="2077378"/>
              <a:ext cx="2359780" cy="1150774"/>
              <a:chOff x="5053197" y="1049818"/>
              <a:chExt cx="2359780" cy="115077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5053197" y="1738927"/>
                <a:ext cx="2359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dirty="0">
                    <a:solidFill>
                      <a:srgbClr val="335673"/>
                    </a:solidFill>
                    <a:latin typeface="汉仪长宋简" panose="02010600000101010101" pitchFamily="2" charset="-122"/>
                    <a:ea typeface="汉仪长宋简" panose="02010600000101010101" pitchFamily="2" charset="-122"/>
                  </a:rPr>
                  <a:t>碎片收集大模型</a:t>
                </a:r>
                <a:endParaRPr lang="zh-CN" altLang="en-US" sz="2400" b="1" dirty="0">
                  <a:solidFill>
                    <a:srgbClr val="335673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endParaRPr>
              </a:p>
            </p:txBody>
          </p:sp>
          <p:pic>
            <p:nvPicPr>
              <p:cNvPr id="2053" name="Picture 5" descr="国产顶流？讯飞星火大模型带你体验别样的人工智能_中国东方航空讯飞星火大模型-CSDN博客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5170" y="1049818"/>
                <a:ext cx="1217295" cy="353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矩形 9"/>
            <p:cNvSpPr/>
            <p:nvPr/>
          </p:nvSpPr>
          <p:spPr>
            <a:xfrm>
              <a:off x="4124420" y="1957506"/>
              <a:ext cx="2596881" cy="1340743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1953" y="1055000"/>
            <a:ext cx="2626292" cy="800367"/>
            <a:chOff x="728184" y="1101979"/>
            <a:chExt cx="2626292" cy="800367"/>
          </a:xfrm>
        </p:grpSpPr>
        <p:grpSp>
          <p:nvGrpSpPr>
            <p:cNvPr id="8" name="组合 7"/>
            <p:cNvGrpSpPr/>
            <p:nvPr/>
          </p:nvGrpSpPr>
          <p:grpSpPr>
            <a:xfrm>
              <a:off x="836365" y="1185005"/>
              <a:ext cx="2518111" cy="717341"/>
              <a:chOff x="858320" y="1525227"/>
              <a:chExt cx="2518111" cy="71734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858320" y="1525227"/>
                <a:ext cx="2197100" cy="517342"/>
              </a:xfrm>
              <a:prstGeom prst="roundRect">
                <a:avLst/>
              </a:prstGeom>
              <a:noFill/>
              <a:ln w="19050">
                <a:solidFill>
                  <a:srgbClr val="3356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306331" y="1596237"/>
                <a:ext cx="2070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用户</a:t>
                </a:r>
                <a:r>
                  <a:rPr lang="zh-CN" altLang="en-US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输入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en-US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地点</a:t>
                </a:r>
                <a:endParaRPr lang="en-US" altLang="zh-CN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20" name="图形 19" descr="带标记的地图 纯色填充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4659" y="1570837"/>
                <a:ext cx="426122" cy="426122"/>
              </a:xfrm>
              <a:prstGeom prst="rect">
                <a:avLst/>
              </a:prstGeom>
            </p:spPr>
          </p:pic>
        </p:grpSp>
        <p:sp>
          <p:nvSpPr>
            <p:cNvPr id="23" name="矩形 22"/>
            <p:cNvSpPr/>
            <p:nvPr/>
          </p:nvSpPr>
          <p:spPr>
            <a:xfrm>
              <a:off x="728184" y="1101979"/>
              <a:ext cx="2437057" cy="688497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54425" y="3535266"/>
            <a:ext cx="2906375" cy="1030040"/>
            <a:chOff x="7626350" y="3488818"/>
            <a:chExt cx="2906375" cy="1030040"/>
          </a:xfrm>
        </p:grpSpPr>
        <p:grpSp>
          <p:nvGrpSpPr>
            <p:cNvPr id="14" name="组合 13"/>
            <p:cNvGrpSpPr/>
            <p:nvPr/>
          </p:nvGrpSpPr>
          <p:grpSpPr>
            <a:xfrm>
              <a:off x="7700428" y="3555188"/>
              <a:ext cx="2832297" cy="963670"/>
              <a:chOff x="7975939" y="3494287"/>
              <a:chExt cx="2832297" cy="963670"/>
            </a:xfrm>
          </p:grpSpPr>
          <p:sp>
            <p:nvSpPr>
              <p:cNvPr id="58" name="矩形: 圆角 57"/>
              <p:cNvSpPr/>
              <p:nvPr/>
            </p:nvSpPr>
            <p:spPr>
              <a:xfrm>
                <a:off x="7975939" y="3494287"/>
                <a:ext cx="2197100" cy="751013"/>
              </a:xfrm>
              <a:prstGeom prst="roundRect">
                <a:avLst/>
              </a:prstGeom>
              <a:noFill/>
              <a:ln w="19050">
                <a:solidFill>
                  <a:srgbClr val="3356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329691" y="3534627"/>
                <a:ext cx="24785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用户收集后上传：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图片</a:t>
                </a:r>
                <a:r>
                  <a:rPr lang="en-US" altLang="zh-CN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+</a:t>
                </a:r>
                <a:r>
                  <a:rPr lang="zh-CN" altLang="en-US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音频</a:t>
                </a:r>
                <a:r>
                  <a:rPr lang="en-US" altLang="zh-CN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+</a:t>
                </a:r>
                <a:r>
                  <a:rPr lang="zh-CN" altLang="en-US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文字</a:t>
                </a:r>
                <a:endParaRPr lang="en-US" altLang="zh-CN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2057" name="图形 2056" descr="清单 纯色填充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975939" y="3595127"/>
                <a:ext cx="484584" cy="544579"/>
              </a:xfrm>
              <a:prstGeom prst="rect">
                <a:avLst/>
              </a:prstGeom>
            </p:spPr>
          </p:pic>
        </p:grpSp>
        <p:sp>
          <p:nvSpPr>
            <p:cNvPr id="25" name="矩形 24"/>
            <p:cNvSpPr/>
            <p:nvPr/>
          </p:nvSpPr>
          <p:spPr>
            <a:xfrm>
              <a:off x="7626350" y="3488818"/>
              <a:ext cx="2345592" cy="868943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1" name="组合 2100"/>
          <p:cNvGrpSpPr/>
          <p:nvPr/>
        </p:nvGrpSpPr>
        <p:grpSpPr>
          <a:xfrm>
            <a:off x="3755618" y="1243493"/>
            <a:ext cx="4084714" cy="758105"/>
            <a:chOff x="3755618" y="1243493"/>
            <a:chExt cx="4084714" cy="758105"/>
          </a:xfrm>
        </p:grpSpPr>
        <p:sp>
          <p:nvSpPr>
            <p:cNvPr id="2063" name="任意多边形: 形状 2062"/>
            <p:cNvSpPr/>
            <p:nvPr/>
          </p:nvSpPr>
          <p:spPr>
            <a:xfrm>
              <a:off x="3755618" y="1309137"/>
              <a:ext cx="4013326" cy="692461"/>
            </a:xfrm>
            <a:custGeom>
              <a:avLst/>
              <a:gdLst>
                <a:gd name="connsiteX0" fmla="*/ 0 w 3873500"/>
                <a:gd name="connsiteY0" fmla="*/ 69850 h 692461"/>
                <a:gd name="connsiteX1" fmla="*/ 1892300 w 3873500"/>
                <a:gd name="connsiteY1" fmla="*/ 692150 h 692461"/>
                <a:gd name="connsiteX2" fmla="*/ 3873500 w 3873500"/>
                <a:gd name="connsiteY2" fmla="*/ 0 h 692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3500" h="692461">
                  <a:moveTo>
                    <a:pt x="0" y="69850"/>
                  </a:moveTo>
                  <a:cubicBezTo>
                    <a:pt x="623358" y="386821"/>
                    <a:pt x="1246717" y="703792"/>
                    <a:pt x="1892300" y="692150"/>
                  </a:cubicBezTo>
                  <a:cubicBezTo>
                    <a:pt x="2537883" y="680508"/>
                    <a:pt x="3205691" y="340254"/>
                    <a:pt x="3873500" y="0"/>
                  </a:cubicBezTo>
                </a:path>
              </a:pathLst>
            </a:custGeom>
            <a:noFill/>
            <a:ln w="190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100" name="组合 2099"/>
            <p:cNvGrpSpPr/>
            <p:nvPr/>
          </p:nvGrpSpPr>
          <p:grpSpPr>
            <a:xfrm>
              <a:off x="7524579" y="1243493"/>
              <a:ext cx="315753" cy="254854"/>
              <a:chOff x="4756150" y="800146"/>
              <a:chExt cx="315753" cy="254854"/>
            </a:xfrm>
          </p:grpSpPr>
          <p:cxnSp>
            <p:nvCxnSpPr>
              <p:cNvPr id="2082" name="直接连接符 2081"/>
              <p:cNvCxnSpPr/>
              <p:nvPr/>
            </p:nvCxnSpPr>
            <p:spPr>
              <a:xfrm flipV="1">
                <a:off x="4756150" y="800146"/>
                <a:ext cx="315753" cy="29622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7" name="直接连接符 2086"/>
              <p:cNvCxnSpPr/>
              <p:nvPr/>
            </p:nvCxnSpPr>
            <p:spPr>
              <a:xfrm flipV="1">
                <a:off x="4914026" y="814957"/>
                <a:ext cx="157877" cy="24004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02" name="组合 2101"/>
          <p:cNvGrpSpPr/>
          <p:nvPr/>
        </p:nvGrpSpPr>
        <p:grpSpPr>
          <a:xfrm rot="10800000">
            <a:off x="3648966" y="3495464"/>
            <a:ext cx="4084714" cy="758105"/>
            <a:chOff x="3755618" y="1243493"/>
            <a:chExt cx="4084714" cy="758105"/>
          </a:xfrm>
        </p:grpSpPr>
        <p:sp>
          <p:nvSpPr>
            <p:cNvPr id="2104" name="任意多边形: 形状 2103"/>
            <p:cNvSpPr/>
            <p:nvPr/>
          </p:nvSpPr>
          <p:spPr>
            <a:xfrm>
              <a:off x="3755618" y="1309137"/>
              <a:ext cx="4013326" cy="692461"/>
            </a:xfrm>
            <a:custGeom>
              <a:avLst/>
              <a:gdLst>
                <a:gd name="connsiteX0" fmla="*/ 0 w 3873500"/>
                <a:gd name="connsiteY0" fmla="*/ 69850 h 692461"/>
                <a:gd name="connsiteX1" fmla="*/ 1892300 w 3873500"/>
                <a:gd name="connsiteY1" fmla="*/ 692150 h 692461"/>
                <a:gd name="connsiteX2" fmla="*/ 3873500 w 3873500"/>
                <a:gd name="connsiteY2" fmla="*/ 0 h 692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3500" h="692461">
                  <a:moveTo>
                    <a:pt x="0" y="69850"/>
                  </a:moveTo>
                  <a:cubicBezTo>
                    <a:pt x="623358" y="386821"/>
                    <a:pt x="1246717" y="703792"/>
                    <a:pt x="1892300" y="692150"/>
                  </a:cubicBezTo>
                  <a:cubicBezTo>
                    <a:pt x="2537883" y="680508"/>
                    <a:pt x="3205691" y="340254"/>
                    <a:pt x="3873500" y="0"/>
                  </a:cubicBezTo>
                </a:path>
              </a:pathLst>
            </a:custGeom>
            <a:noFill/>
            <a:ln w="190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106" name="组合 2105"/>
            <p:cNvGrpSpPr/>
            <p:nvPr/>
          </p:nvGrpSpPr>
          <p:grpSpPr>
            <a:xfrm>
              <a:off x="7524579" y="1243493"/>
              <a:ext cx="315753" cy="254854"/>
              <a:chOff x="4756150" y="800146"/>
              <a:chExt cx="315753" cy="254854"/>
            </a:xfrm>
          </p:grpSpPr>
          <p:cxnSp>
            <p:nvCxnSpPr>
              <p:cNvPr id="2110" name="直接连接符 2109"/>
              <p:cNvCxnSpPr/>
              <p:nvPr/>
            </p:nvCxnSpPr>
            <p:spPr>
              <a:xfrm flipV="1">
                <a:off x="4756150" y="800146"/>
                <a:ext cx="315753" cy="29622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5" name="直接连接符 2114"/>
              <p:cNvCxnSpPr/>
              <p:nvPr/>
            </p:nvCxnSpPr>
            <p:spPr>
              <a:xfrm flipV="1">
                <a:off x="4914026" y="814957"/>
                <a:ext cx="157877" cy="24004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17" name="文本框 2116"/>
          <p:cNvSpPr txBox="1"/>
          <p:nvPr/>
        </p:nvSpPr>
        <p:spPr>
          <a:xfrm>
            <a:off x="298653" y="1135434"/>
            <a:ext cx="1113993" cy="584775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FFCD2F"/>
                </a:solidFill>
                <a:effectLst>
                  <a:outerShdw blurRad="1524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SC Black" panose="020B0200000000000000" pitchFamily="34" charset="-122"/>
                <a:ea typeface="Noto Sans SC Black" panose="020B0200000000000000" pitchFamily="34" charset="-122"/>
              </a:rPr>
              <a:t>01</a:t>
            </a:r>
            <a:endParaRPr lang="zh-CN" altLang="en-US" sz="3200" b="1" i="1" dirty="0">
              <a:solidFill>
                <a:srgbClr val="FFCD2F"/>
              </a:solidFill>
              <a:effectLst>
                <a:outerShdw blurRad="152400" sx="102000" sy="102000" algn="ctr" rotWithShape="0">
                  <a:prstClr val="black">
                    <a:alpha val="40000"/>
                  </a:prstClr>
                </a:outerShdw>
              </a:effectLst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2119" name="文本框 2118"/>
          <p:cNvSpPr txBox="1"/>
          <p:nvPr/>
        </p:nvSpPr>
        <p:spPr>
          <a:xfrm>
            <a:off x="10808245" y="971603"/>
            <a:ext cx="111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FFCD2F"/>
                </a:solidFill>
                <a:effectLst>
                  <a:outerShdw blurRad="1524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SC Black" panose="020B0200000000000000" pitchFamily="34" charset="-122"/>
                <a:ea typeface="Noto Sans SC Black" panose="020B0200000000000000" pitchFamily="34" charset="-122"/>
              </a:rPr>
              <a:t>02</a:t>
            </a:r>
            <a:endParaRPr lang="zh-CN" altLang="en-US" sz="3200" b="1" i="1" dirty="0">
              <a:solidFill>
                <a:srgbClr val="FFCD2F"/>
              </a:solidFill>
              <a:effectLst>
                <a:outerShdw blurRad="152400" sx="102000" sy="102000" algn="ctr" rotWithShape="0">
                  <a:prstClr val="black">
                    <a:alpha val="40000"/>
                  </a:prstClr>
                </a:outerShdw>
              </a:effectLst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2120" name="文本框 2119"/>
          <p:cNvSpPr txBox="1"/>
          <p:nvPr/>
        </p:nvSpPr>
        <p:spPr>
          <a:xfrm>
            <a:off x="7205138" y="3340318"/>
            <a:ext cx="111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FFCD2F"/>
                </a:solidFill>
                <a:effectLst>
                  <a:outerShdw blurRad="1524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SC Black" panose="020B0200000000000000" pitchFamily="34" charset="-122"/>
                <a:ea typeface="Noto Sans SC Black" panose="020B0200000000000000" pitchFamily="34" charset="-122"/>
              </a:rPr>
              <a:t>03</a:t>
            </a:r>
            <a:endParaRPr lang="zh-CN" altLang="en-US" sz="3200" b="1" i="1" dirty="0">
              <a:solidFill>
                <a:srgbClr val="FFCD2F"/>
              </a:solidFill>
              <a:effectLst>
                <a:outerShdw blurRad="152400" sx="102000" sy="102000" algn="ctr" rotWithShape="0">
                  <a:prstClr val="black">
                    <a:alpha val="40000"/>
                  </a:prstClr>
                </a:outerShdw>
              </a:effectLst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grpSp>
        <p:nvGrpSpPr>
          <p:cNvPr id="2126" name="组合 2125"/>
          <p:cNvGrpSpPr/>
          <p:nvPr/>
        </p:nvGrpSpPr>
        <p:grpSpPr>
          <a:xfrm>
            <a:off x="10644385" y="2915516"/>
            <a:ext cx="899914" cy="992228"/>
            <a:chOff x="10644385" y="2915516"/>
            <a:chExt cx="899914" cy="992228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49148"/>
            <a:stretch>
              <a:fillRect/>
            </a:stretch>
          </p:blipFill>
          <p:spPr>
            <a:xfrm rot="5400000">
              <a:off x="10739015" y="2988131"/>
              <a:ext cx="877900" cy="732669"/>
            </a:xfrm>
            <a:prstGeom prst="rect">
              <a:avLst/>
            </a:prstGeom>
          </p:spPr>
        </p:pic>
        <p:grpSp>
          <p:nvGrpSpPr>
            <p:cNvPr id="2125" name="组合 2124"/>
            <p:cNvGrpSpPr/>
            <p:nvPr/>
          </p:nvGrpSpPr>
          <p:grpSpPr>
            <a:xfrm rot="11826963">
              <a:off x="10644385" y="3652890"/>
              <a:ext cx="315753" cy="254854"/>
              <a:chOff x="10299681" y="4031225"/>
              <a:chExt cx="315753" cy="254854"/>
            </a:xfrm>
          </p:grpSpPr>
          <p:cxnSp>
            <p:nvCxnSpPr>
              <p:cNvPr id="2121" name="直接连接符 2120"/>
              <p:cNvCxnSpPr/>
              <p:nvPr/>
            </p:nvCxnSpPr>
            <p:spPr>
              <a:xfrm flipV="1">
                <a:off x="10299681" y="4031225"/>
                <a:ext cx="315753" cy="29622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4" name="直接连接符 2123"/>
              <p:cNvCxnSpPr/>
              <p:nvPr/>
            </p:nvCxnSpPr>
            <p:spPr>
              <a:xfrm flipV="1">
                <a:off x="10457557" y="4046036"/>
                <a:ext cx="157877" cy="24004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58" name="组合 2157"/>
          <p:cNvGrpSpPr/>
          <p:nvPr/>
        </p:nvGrpSpPr>
        <p:grpSpPr>
          <a:xfrm>
            <a:off x="1035106" y="5233992"/>
            <a:ext cx="10402294" cy="1248230"/>
            <a:chOff x="1266473" y="5230222"/>
            <a:chExt cx="10402294" cy="1248230"/>
          </a:xfrm>
        </p:grpSpPr>
        <p:grpSp>
          <p:nvGrpSpPr>
            <p:cNvPr id="2123" name="组合 2122"/>
            <p:cNvGrpSpPr/>
            <p:nvPr/>
          </p:nvGrpSpPr>
          <p:grpSpPr>
            <a:xfrm>
              <a:off x="1383841" y="5300952"/>
              <a:ext cx="10284926" cy="1092595"/>
              <a:chOff x="1603252" y="5358372"/>
              <a:chExt cx="10284926" cy="1092595"/>
            </a:xfrm>
          </p:grpSpPr>
          <p:grpSp>
            <p:nvGrpSpPr>
              <p:cNvPr id="2109" name="组合 2108"/>
              <p:cNvGrpSpPr/>
              <p:nvPr/>
            </p:nvGrpSpPr>
            <p:grpSpPr>
              <a:xfrm>
                <a:off x="1603252" y="5358372"/>
                <a:ext cx="10284926" cy="1092595"/>
                <a:chOff x="1603252" y="5110722"/>
                <a:chExt cx="10284926" cy="1092595"/>
              </a:xfrm>
            </p:grpSpPr>
            <p:pic>
              <p:nvPicPr>
                <p:cNvPr id="2083" name="图形 2082" descr="蜂鸟 纯色填充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145" y="5439511"/>
                  <a:ext cx="467008" cy="467008"/>
                </a:xfrm>
                <a:prstGeom prst="rect">
                  <a:avLst/>
                </a:prstGeom>
              </p:spPr>
            </p:pic>
            <p:grpSp>
              <p:nvGrpSpPr>
                <p:cNvPr id="2108" name="组合 2107"/>
                <p:cNvGrpSpPr/>
                <p:nvPr/>
              </p:nvGrpSpPr>
              <p:grpSpPr>
                <a:xfrm>
                  <a:off x="1603252" y="5110722"/>
                  <a:ext cx="10284926" cy="1092595"/>
                  <a:chOff x="1603252" y="5110722"/>
                  <a:chExt cx="10284926" cy="1092595"/>
                </a:xfrm>
              </p:grpSpPr>
              <p:grpSp>
                <p:nvGrpSpPr>
                  <p:cNvPr id="2088" name="组合 2087"/>
                  <p:cNvGrpSpPr/>
                  <p:nvPr/>
                </p:nvGrpSpPr>
                <p:grpSpPr>
                  <a:xfrm>
                    <a:off x="1603252" y="5414344"/>
                    <a:ext cx="2197100" cy="711532"/>
                    <a:chOff x="1603252" y="5414344"/>
                    <a:chExt cx="2197100" cy="711532"/>
                  </a:xfrm>
                </p:grpSpPr>
                <p:sp>
                  <p:nvSpPr>
                    <p:cNvPr id="2080" name="矩形: 圆角 2079"/>
                    <p:cNvSpPr/>
                    <p:nvPr/>
                  </p:nvSpPr>
                  <p:spPr>
                    <a:xfrm>
                      <a:off x="1603252" y="5414344"/>
                      <a:ext cx="2197100" cy="517342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335673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1" name="文本框 2080"/>
                    <p:cNvSpPr txBox="1"/>
                    <p:nvPr/>
                  </p:nvSpPr>
                  <p:spPr>
                    <a:xfrm>
                      <a:off x="2148205" y="5479545"/>
                      <a:ext cx="164894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用户点击显示</a:t>
                      </a:r>
                      <a:endParaRPr lang="en-US" altLang="zh-CN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</p:grpSp>
              <p:sp>
                <p:nvSpPr>
                  <p:cNvPr id="2086" name="箭头: 右 2085"/>
                  <p:cNvSpPr/>
                  <p:nvPr/>
                </p:nvSpPr>
                <p:spPr>
                  <a:xfrm>
                    <a:off x="3906974" y="5573420"/>
                    <a:ext cx="749300" cy="199190"/>
                  </a:xfrm>
                  <a:prstGeom prst="rightArrow">
                    <a:avLst>
                      <a:gd name="adj1" fmla="val 50000"/>
                      <a:gd name="adj2" fmla="val 129698"/>
                    </a:avLst>
                  </a:prstGeom>
                  <a:noFill/>
                  <a:ln w="19050">
                    <a:solidFill>
                      <a:srgbClr val="314A6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2098" name="组合 2097"/>
                  <p:cNvGrpSpPr/>
                  <p:nvPr/>
                </p:nvGrpSpPr>
                <p:grpSpPr>
                  <a:xfrm>
                    <a:off x="4838622" y="5216940"/>
                    <a:ext cx="2144576" cy="944879"/>
                    <a:chOff x="4554674" y="5217160"/>
                    <a:chExt cx="2144576" cy="944879"/>
                  </a:xfrm>
                </p:grpSpPr>
                <p:grpSp>
                  <p:nvGrpSpPr>
                    <p:cNvPr id="2089" name="组合 2088"/>
                    <p:cNvGrpSpPr/>
                    <p:nvPr/>
                  </p:nvGrpSpPr>
                  <p:grpSpPr>
                    <a:xfrm>
                      <a:off x="4554674" y="5217160"/>
                      <a:ext cx="2144576" cy="944879"/>
                      <a:chOff x="1088902" y="5469187"/>
                      <a:chExt cx="2144576" cy="944879"/>
                    </a:xfrm>
                  </p:grpSpPr>
                  <p:sp>
                    <p:nvSpPr>
                      <p:cNvPr id="2090" name="矩形: 圆角 2089"/>
                      <p:cNvSpPr/>
                      <p:nvPr/>
                    </p:nvSpPr>
                    <p:spPr>
                      <a:xfrm>
                        <a:off x="1088902" y="5469187"/>
                        <a:ext cx="2144576" cy="944879"/>
                      </a:xfrm>
                      <a:prstGeom prst="roundRect">
                        <a:avLst/>
                      </a:prstGeom>
                      <a:noFill/>
                      <a:ln w="19050">
                        <a:solidFill>
                          <a:srgbClr val="335673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2091" name="文本框 2090"/>
                      <p:cNvSpPr txBox="1"/>
                      <p:nvPr/>
                    </p:nvSpPr>
                    <p:spPr>
                      <a:xfrm>
                        <a:off x="1137222" y="5521047"/>
                        <a:ext cx="2034304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1600" dirty="0">
                            <a:latin typeface="黑体" panose="02010609060101010101" pitchFamily="49" charset="-122"/>
                            <a:ea typeface="黑体" panose="02010609060101010101" pitchFamily="49" charset="-122"/>
                          </a:rPr>
                          <a:t>转鹭台</a:t>
                        </a:r>
                        <a:r>
                          <a:rPr lang="zh-CN" altLang="en-US" sz="1600" b="1" dirty="0">
                            <a:solidFill>
                              <a:srgbClr val="D69F17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rPr>
                          <a:t>输出</a:t>
                        </a:r>
                        <a:r>
                          <a:rPr lang="zh-CN" altLang="en-US" sz="1600" dirty="0">
                            <a:latin typeface="黑体" panose="02010609060101010101" pitchFamily="49" charset="-122"/>
                            <a:ea typeface="黑体" panose="02010609060101010101" pitchFamily="49" charset="-122"/>
                          </a:rPr>
                          <a:t>目前收集情况，收集一个碎片显示屏一面亮起</a:t>
                        </a:r>
                        <a:endPara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endParaRPr>
                      </a:p>
                    </p:txBody>
                  </p:sp>
                </p:grpSp>
                <p:pic>
                  <p:nvPicPr>
                    <p:cNvPr id="2093" name="图形 2092" descr="灯泡和齿轮 纯色填充"/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96DAC541-7B7A-43D3-8B79-37D633B846F1}">
                          <asvg:svgBlip xmlns:asvg="http://schemas.microsoft.com/office/drawing/2016/SVG/main" r:embed="rId2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81003" y="5796279"/>
                      <a:ext cx="329597" cy="32959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97" name="组合 2096"/>
                  <p:cNvGrpSpPr/>
                  <p:nvPr/>
                </p:nvGrpSpPr>
                <p:grpSpPr>
                  <a:xfrm>
                    <a:off x="8547574" y="5110722"/>
                    <a:ext cx="3340604" cy="1092595"/>
                    <a:chOff x="7733323" y="5127306"/>
                    <a:chExt cx="3340604" cy="1092595"/>
                  </a:xfrm>
                </p:grpSpPr>
                <p:sp>
                  <p:nvSpPr>
                    <p:cNvPr id="2094" name="矩形: 圆角 2093"/>
                    <p:cNvSpPr/>
                    <p:nvPr/>
                  </p:nvSpPr>
                  <p:spPr>
                    <a:xfrm>
                      <a:off x="7733323" y="5136490"/>
                      <a:ext cx="3225325" cy="1083411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335673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095" name="文本框 2094"/>
                    <p:cNvSpPr txBox="1"/>
                    <p:nvPr/>
                  </p:nvSpPr>
                  <p:spPr>
                    <a:xfrm>
                      <a:off x="7757551" y="5127306"/>
                      <a:ext cx="3316376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收集完毕，</a:t>
                      </a:r>
                      <a:r>
                        <a:rPr lang="zh-CN" altLang="en-US" sz="1600" b="1" dirty="0">
                          <a:solidFill>
                            <a:srgbClr val="D69F17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点亮所有光源，内壁旋转，上演属于自己的声光盛宴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。此刻，走马灯的传统美学将个性化的静态碎片转变为了动态回忆再现！</a:t>
                      </a:r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</p:grpSp>
              <p:sp>
                <p:nvSpPr>
                  <p:cNvPr id="2096" name="箭头: 右 2095"/>
                  <p:cNvSpPr/>
                  <p:nvPr/>
                </p:nvSpPr>
                <p:spPr>
                  <a:xfrm>
                    <a:off x="7374673" y="5576174"/>
                    <a:ext cx="749300" cy="199190"/>
                  </a:xfrm>
                  <a:prstGeom prst="rightArrow">
                    <a:avLst>
                      <a:gd name="adj1" fmla="val 50000"/>
                      <a:gd name="adj2" fmla="val 129698"/>
                    </a:avLst>
                  </a:prstGeom>
                  <a:noFill/>
                  <a:ln w="19050">
                    <a:solidFill>
                      <a:srgbClr val="314A6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pic>
            <p:nvPicPr>
              <p:cNvPr id="2111" name="图形 2110" descr="焰火 纯色填充"/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7484272" y="5461438"/>
                <a:ext cx="382479" cy="382479"/>
              </a:xfrm>
              <a:prstGeom prst="rect">
                <a:avLst/>
              </a:prstGeom>
            </p:spPr>
          </p:pic>
        </p:grpSp>
        <p:sp>
          <p:nvSpPr>
            <p:cNvPr id="2148" name="矩形 2147"/>
            <p:cNvSpPr/>
            <p:nvPr/>
          </p:nvSpPr>
          <p:spPr>
            <a:xfrm>
              <a:off x="1266473" y="5230222"/>
              <a:ext cx="10402294" cy="1248230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54" name="组合 2153"/>
          <p:cNvGrpSpPr/>
          <p:nvPr/>
        </p:nvGrpSpPr>
        <p:grpSpPr>
          <a:xfrm>
            <a:off x="303745" y="4404209"/>
            <a:ext cx="673375" cy="1062816"/>
            <a:chOff x="252833" y="4352649"/>
            <a:chExt cx="673375" cy="1062816"/>
          </a:xfrm>
        </p:grpSpPr>
        <p:pic>
          <p:nvPicPr>
            <p:cNvPr id="2132" name="图片 2131"/>
            <p:cNvPicPr>
              <a:picLocks noChangeAspect="1"/>
            </p:cNvPicPr>
            <p:nvPr/>
          </p:nvPicPr>
          <p:blipFill>
            <a:blip r:embed="rId1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49148"/>
            <a:stretch>
              <a:fillRect/>
            </a:stretch>
          </p:blipFill>
          <p:spPr>
            <a:xfrm rot="16200000">
              <a:off x="95900" y="4509582"/>
              <a:ext cx="895684" cy="581818"/>
            </a:xfrm>
            <a:prstGeom prst="rect">
              <a:avLst/>
            </a:prstGeom>
          </p:spPr>
        </p:pic>
        <p:grpSp>
          <p:nvGrpSpPr>
            <p:cNvPr id="2153" name="组合 2152"/>
            <p:cNvGrpSpPr/>
            <p:nvPr/>
          </p:nvGrpSpPr>
          <p:grpSpPr>
            <a:xfrm rot="13002814">
              <a:off x="610455" y="5142695"/>
              <a:ext cx="315753" cy="272770"/>
              <a:chOff x="1016791" y="4781797"/>
              <a:chExt cx="315753" cy="272770"/>
            </a:xfrm>
          </p:grpSpPr>
          <p:cxnSp>
            <p:nvCxnSpPr>
              <p:cNvPr id="2151" name="直接连接符 2150"/>
              <p:cNvCxnSpPr/>
              <p:nvPr/>
            </p:nvCxnSpPr>
            <p:spPr>
              <a:xfrm rot="11826963" flipV="1">
                <a:off x="1016791" y="5024945"/>
                <a:ext cx="315753" cy="29622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2" name="直接连接符 2151"/>
              <p:cNvCxnSpPr/>
              <p:nvPr/>
            </p:nvCxnSpPr>
            <p:spPr>
              <a:xfrm rot="11826963" flipV="1">
                <a:off x="1055611" y="4781797"/>
                <a:ext cx="157877" cy="24004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55" name="文本框 2154"/>
          <p:cNvSpPr txBox="1"/>
          <p:nvPr/>
        </p:nvSpPr>
        <p:spPr>
          <a:xfrm>
            <a:off x="251432" y="3327891"/>
            <a:ext cx="111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FFCD2F"/>
                </a:solidFill>
                <a:effectLst>
                  <a:outerShdw blurRad="1524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SC Black" panose="020B0200000000000000" pitchFamily="34" charset="-122"/>
                <a:ea typeface="Noto Sans SC Black" panose="020B0200000000000000" pitchFamily="34" charset="-122"/>
              </a:rPr>
              <a:t>04</a:t>
            </a:r>
            <a:endParaRPr lang="zh-CN" altLang="en-US" sz="3200" b="1" i="1" dirty="0">
              <a:solidFill>
                <a:srgbClr val="FFCD2F"/>
              </a:solidFill>
              <a:effectLst>
                <a:outerShdw blurRad="152400" sx="102000" sy="102000" algn="ctr" rotWithShape="0">
                  <a:prstClr val="black">
                    <a:alpha val="40000"/>
                  </a:prstClr>
                </a:outerShdw>
              </a:effectLst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2159" name="文本框 2158"/>
          <p:cNvSpPr txBox="1"/>
          <p:nvPr/>
        </p:nvSpPr>
        <p:spPr>
          <a:xfrm>
            <a:off x="243022" y="5568409"/>
            <a:ext cx="111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FFCD2F"/>
                </a:solidFill>
                <a:effectLst>
                  <a:outerShdw blurRad="1524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SC Black" panose="020B0200000000000000" pitchFamily="34" charset="-122"/>
                <a:ea typeface="Noto Sans SC Black" panose="020B0200000000000000" pitchFamily="34" charset="-122"/>
              </a:rPr>
              <a:t>05</a:t>
            </a:r>
            <a:endParaRPr lang="zh-CN" altLang="en-US" sz="3200" b="1" i="1" dirty="0">
              <a:solidFill>
                <a:srgbClr val="FFCD2F"/>
              </a:solidFill>
              <a:effectLst>
                <a:outerShdw blurRad="152400" sx="102000" sy="102000" algn="ctr" rotWithShape="0">
                  <a:prstClr val="black">
                    <a:alpha val="40000"/>
                  </a:prstClr>
                </a:outerShdw>
              </a:effectLst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pic>
        <p:nvPicPr>
          <p:cNvPr id="1026" name="Picture 2" descr="数百万小时，6秒，万分之五｜效果不输 ElevenLabs 和 OpenAI, MiniMax 语音大模型能用来做什么？_minimax 语音 ...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63" y="2086610"/>
            <a:ext cx="847632" cy="84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文心一格logo矢量标志素材 - 设计无忧网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43675" y1="46060" x2="44526" y2="46106"/>
                        <a14:foregroundMark x1="50381" y1="46438" x2="50476" y2="49604"/>
                        <a14:foregroundMark x1="52286" y1="46306" x2="52476" y2="47493"/>
                        <a14:foregroundMark x1="48571" y1="48549" x2="48857" y2="50000"/>
                        <a14:foregroundMark x1="57619" y1="49868" x2="58762" y2="49604"/>
                        <a14:foregroundMark x1="65619" y1="46702" x2="65905" y2="47889"/>
                        <a14:foregroundMark x1="70476" y1="51451" x2="70476" y2="52042"/>
                        <a14:foregroundMark x1="70667" y1="46702" x2="70286" y2="47361"/>
                        <a14:foregroundMark x1="54476" y1="49340" x2="54476" y2="49340"/>
                        <a14:backgroundMark x1="43619" y1="48285" x2="44190" y2="48153"/>
                        <a14:backgroundMark x1="45048" y1="46042" x2="45905" y2="45646"/>
                        <a14:backgroundMark x1="42762" y1="46042" x2="43619" y2="46174"/>
                        <a14:backgroundMark x1="68667" y1="47230" x2="69143" y2="47230"/>
                        <a14:backgroundMark x1="69238" y1="53034" x2="69905" y2="52639"/>
                        <a14:backgroundMark x1="66095" y1="48285" x2="66095" y2="48285"/>
                        <a14:backgroundMark x1="70095" y1="52243" x2="70476" y2="53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61" y="1696933"/>
            <a:ext cx="2953776" cy="213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水中的倒影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" y="0"/>
            <a:ext cx="12192000" cy="685714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177800" y="155575"/>
            <a:ext cx="11836400" cy="6546850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314A69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8369" y="306548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产品结构</a:t>
            </a:r>
            <a:endParaRPr lang="zh-CN" altLang="en-US" sz="2800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950" y="876300"/>
            <a:ext cx="1784350" cy="0"/>
          </a:xfrm>
          <a:prstGeom prst="line">
            <a:avLst/>
          </a:prstGeom>
          <a:ln w="9525">
            <a:solidFill>
              <a:srgbClr val="B77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1" name="组合 1060"/>
          <p:cNvGrpSpPr/>
          <p:nvPr/>
        </p:nvGrpSpPr>
        <p:grpSpPr>
          <a:xfrm>
            <a:off x="5518858" y="1078031"/>
            <a:ext cx="6390742" cy="5098106"/>
            <a:chOff x="5422603" y="1078031"/>
            <a:chExt cx="6390742" cy="5098106"/>
          </a:xfrm>
        </p:grpSpPr>
        <p:pic>
          <p:nvPicPr>
            <p:cNvPr id="4" name="Picture 2" descr="象征人财两旺五谷丰登：带你探寻走马灯的历史沿革_马术_新浪竞技风暴_新浪网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02" b="97424" l="4695" r="92175">
                          <a14:foregroundMark x1="40532" y1="37705" x2="40532" y2="37705"/>
                          <a14:foregroundMark x1="49054" y1="31157" x2="49441" y2="31407"/>
                          <a14:foregroundMark x1="45726" y1="29009" x2="48638" y2="30889"/>
                          <a14:foregroundMark x1="41784" y1="26464" x2="44296" y2="28086"/>
                          <a14:foregroundMark x1="50041" y1="32842" x2="54617" y2="53162"/>
                          <a14:foregroundMark x1="54617" y1="53162" x2="53521" y2="67916"/>
                          <a14:foregroundMark x1="53521" y1="67916" x2="45093" y2="68792"/>
                          <a14:foregroundMark x1="39101" y1="65400" x2="37246" y2="63232"/>
                          <a14:foregroundMark x1="37246" y1="63232" x2="35994" y2="62529"/>
                          <a14:foregroundMark x1="79030" y1="14286" x2="84194" y2="20609"/>
                          <a14:foregroundMark x1="84194" y1="20609" x2="90610" y2="48478"/>
                          <a14:foregroundMark x1="15252" y1="41452" x2="15271" y2="41660"/>
                          <a14:foregroundMark x1="15197" y1="40840" x2="15252" y2="41452"/>
                          <a14:foregroundMark x1="13615" y1="23185" x2="15187" y2="40723"/>
                          <a14:foregroundMark x1="5224" y1="41920" x2="4851" y2="47775"/>
                          <a14:foregroundMark x1="5552" y1="36768" x2="5540" y2="36952"/>
                          <a14:foregroundMark x1="5790" y1="33021" x2="5552" y2="36768"/>
                          <a14:foregroundMark x1="21215" y1="51092" x2="20919" y2="51756"/>
                          <a14:foregroundMark x1="15524" y1="44029" x2="15806" y2="46136"/>
                          <a14:foregroundMark x1="80282" y1="90164" x2="80595" y2="97658"/>
                          <a14:foregroundMark x1="89828" y1="14988" x2="92175" y2="16628"/>
                          <a14:foregroundMark x1="73865" y1="13349" x2="71049" y2="18735"/>
                          <a14:foregroundMark x1="79030" y1="40047" x2="81690" y2="54567"/>
                          <a14:foregroundMark x1="74961" y1="34192" x2="75587" y2="37237"/>
                          <a14:foregroundMark x1="38654" y1="29040" x2="37559" y2="30445"/>
                          <a14:foregroundMark x1="45383" y1="32553" x2="45383" y2="61827"/>
                          <a14:foregroundMark x1="45383" y1="61827" x2="43975" y2="67916"/>
                          <a14:foregroundMark x1="50235" y1="33255" x2="40063" y2="33724"/>
                          <a14:foregroundMark x1="40063" y1="33724" x2="37402" y2="54098"/>
                          <a14:foregroundMark x1="39906" y1="64637" x2="40219" y2="67681"/>
                          <a14:foregroundMark x1="80125" y1="82436" x2="80125" y2="82436"/>
                          <a14:foregroundMark x1="80125" y1="74005" x2="80595" y2="86885"/>
                          <a14:foregroundMark x1="80595" y1="74005" x2="80282" y2="85714"/>
                          <a14:foregroundMark x1="5008" y1="37002" x2="5164" y2="41686"/>
                          <a14:foregroundMark x1="22692" y1="36534" x2="23161" y2="44965"/>
                          <a14:foregroundMark x1="23161" y1="44965" x2="22692" y2="47307"/>
                          <a14:backgroundMark x1="6573" y1="41581" x2="6573" y2="41920"/>
                          <a14:backgroundMark x1="20266" y1="46249" x2="20188" y2="51054"/>
                          <a14:backgroundMark x1="20188" y1="51054" x2="20344" y2="51522"/>
                          <a14:backgroundMark x1="20657" y1="51756" x2="20657" y2="54801"/>
                          <a14:backgroundMark x1="20970" y1="51756" x2="20970" y2="51756"/>
                          <a14:backgroundMark x1="15244" y1="46302" x2="15493" y2="51522"/>
                          <a14:backgroundMark x1="15023" y1="41686" x2="15129" y2="43902"/>
                          <a14:backgroundMark x1="15493" y1="51522" x2="14867" y2="52459"/>
                          <a14:backgroundMark x1="10329" y1="40749" x2="10329" y2="40749"/>
                          <a14:backgroundMark x1="10329" y1="40749" x2="10329" y2="40749"/>
                          <a14:backgroundMark x1="5321" y1="36768" x2="5321" y2="36768"/>
                          <a14:backgroundMark x1="16745" y1="41452" x2="17214" y2="42857"/>
                          <a14:backgroundMark x1="15180" y1="41452" x2="15180" y2="41452"/>
                          <a14:backgroundMark x1="15180" y1="40749" x2="15336" y2="402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86"/>
            <a:stretch>
              <a:fillRect/>
            </a:stretch>
          </p:blipFill>
          <p:spPr bwMode="auto">
            <a:xfrm>
              <a:off x="7536782" y="1467853"/>
              <a:ext cx="2249724" cy="4221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组合 14"/>
            <p:cNvGrpSpPr/>
            <p:nvPr/>
          </p:nvGrpSpPr>
          <p:grpSpPr>
            <a:xfrm rot="757159">
              <a:off x="7057440" y="4316556"/>
              <a:ext cx="279647" cy="462861"/>
              <a:chOff x="8038644" y="5046279"/>
              <a:chExt cx="279647" cy="462861"/>
            </a:xfrm>
          </p:grpSpPr>
          <p:sp>
            <p:nvSpPr>
              <p:cNvPr id="8" name="流程图: 接点 7"/>
              <p:cNvSpPr/>
              <p:nvPr/>
            </p:nvSpPr>
            <p:spPr>
              <a:xfrm>
                <a:off x="8038644" y="5394839"/>
                <a:ext cx="114301" cy="114301"/>
              </a:xfrm>
              <a:prstGeom prst="flowChartConnector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 rot="20842841" flipH="1">
                <a:off x="8066766" y="5046279"/>
                <a:ext cx="251525" cy="36329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 rot="13600762">
              <a:off x="9457647" y="2921555"/>
              <a:ext cx="654881" cy="691816"/>
              <a:chOff x="8068467" y="4755481"/>
              <a:chExt cx="654881" cy="691816"/>
            </a:xfrm>
          </p:grpSpPr>
          <p:sp>
            <p:nvSpPr>
              <p:cNvPr id="18" name="流程图: 接点 17"/>
              <p:cNvSpPr/>
              <p:nvPr/>
            </p:nvSpPr>
            <p:spPr>
              <a:xfrm>
                <a:off x="8068467" y="5332996"/>
                <a:ext cx="114301" cy="114301"/>
              </a:xfrm>
              <a:prstGeom prst="flowChartConnector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H="1">
                <a:off x="8125619" y="4755481"/>
                <a:ext cx="597729" cy="63466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/>
            <p:cNvSpPr txBox="1"/>
            <p:nvPr/>
          </p:nvSpPr>
          <p:spPr>
            <a:xfrm>
              <a:off x="10300674" y="2914617"/>
              <a:ext cx="15126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3D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打印框架（含底座）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 rot="5598315">
              <a:off x="6625311" y="1790784"/>
              <a:ext cx="1363598" cy="1310000"/>
              <a:chOff x="5996985" y="5260979"/>
              <a:chExt cx="1363598" cy="1310000"/>
            </a:xfrm>
          </p:grpSpPr>
          <p:sp>
            <p:nvSpPr>
              <p:cNvPr id="30" name="流程图: 接点 29"/>
              <p:cNvSpPr/>
              <p:nvPr/>
            </p:nvSpPr>
            <p:spPr>
              <a:xfrm>
                <a:off x="5996985" y="6456678"/>
                <a:ext cx="114301" cy="114301"/>
              </a:xfrm>
              <a:prstGeom prst="flowChartConnector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rot="16001685" flipH="1" flipV="1">
                <a:off x="6368030" y="4893925"/>
                <a:ext cx="625499" cy="135960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/>
            <p:cNvSpPr txBox="1"/>
            <p:nvPr/>
          </p:nvSpPr>
          <p:spPr>
            <a:xfrm>
              <a:off x="5422603" y="1527300"/>
              <a:ext cx="1263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镂空窗口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6746413" y="1787705"/>
              <a:ext cx="589514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组合 102"/>
            <p:cNvGrpSpPr/>
            <p:nvPr/>
          </p:nvGrpSpPr>
          <p:grpSpPr>
            <a:xfrm>
              <a:off x="8613313" y="4340405"/>
              <a:ext cx="1982848" cy="667744"/>
              <a:chOff x="8613313" y="4340405"/>
              <a:chExt cx="1982848" cy="667744"/>
            </a:xfrm>
          </p:grpSpPr>
          <p:grpSp>
            <p:nvGrpSpPr>
              <p:cNvPr id="39" name="组合 38"/>
              <p:cNvGrpSpPr/>
              <p:nvPr/>
            </p:nvGrpSpPr>
            <p:grpSpPr>
              <a:xfrm rot="16367450">
                <a:off x="9922813" y="4334801"/>
                <a:ext cx="654880" cy="691816"/>
                <a:chOff x="8068467" y="4755481"/>
                <a:chExt cx="654880" cy="691816"/>
              </a:xfrm>
            </p:grpSpPr>
            <p:sp>
              <p:nvSpPr>
                <p:cNvPr id="40" name="流程图: 接点 39"/>
                <p:cNvSpPr/>
                <p:nvPr/>
              </p:nvSpPr>
              <p:spPr>
                <a:xfrm>
                  <a:off x="8068467" y="5332996"/>
                  <a:ext cx="114301" cy="114301"/>
                </a:xfrm>
                <a:prstGeom prst="flowChartConnector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 flipH="1">
                  <a:off x="8125618" y="4755481"/>
                  <a:ext cx="597729" cy="634666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直接连接符 41"/>
              <p:cNvCxnSpPr/>
              <p:nvPr/>
            </p:nvCxnSpPr>
            <p:spPr>
              <a:xfrm flipH="1">
                <a:off x="8613313" y="4340405"/>
                <a:ext cx="1318755" cy="0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/>
            <p:cNvCxnSpPr/>
            <p:nvPr/>
          </p:nvCxnSpPr>
          <p:spPr>
            <a:xfrm flipH="1">
              <a:off x="8661644" y="1269332"/>
              <a:ext cx="477250" cy="1108786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9138894" y="1269332"/>
              <a:ext cx="723310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流程图: 接点 56"/>
            <p:cNvSpPr/>
            <p:nvPr/>
          </p:nvSpPr>
          <p:spPr>
            <a:xfrm rot="13600762">
              <a:off x="9822695" y="1212181"/>
              <a:ext cx="114301" cy="114301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039362" y="1078031"/>
              <a:ext cx="1263316" cy="893540"/>
              <a:chOff x="10142234" y="1481653"/>
              <a:chExt cx="1263316" cy="893540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10142234" y="1975083"/>
                <a:ext cx="12633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锂电池</a:t>
                </a: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046" b="89655" l="9709" r="89320">
                            <a14:foregroundMark x1="20388" y1="9195" x2="69903" y2="9195"/>
                            <a14:foregroundMark x1="69903" y1="9195" x2="77670" y2="8046"/>
                            <a14:backgroundMark x1="4854" y1="75862" x2="9709" y2="79310"/>
                            <a14:backgroundMark x1="7767" y1="80460" x2="14563" y2="896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223103" y="1481653"/>
                <a:ext cx="739594" cy="624706"/>
              </a:xfrm>
              <a:prstGeom prst="rect">
                <a:avLst/>
              </a:prstGeom>
            </p:spPr>
          </p:pic>
        </p:grpSp>
        <p:grpSp>
          <p:nvGrpSpPr>
            <p:cNvPr id="64" name="组合 63"/>
            <p:cNvGrpSpPr/>
            <p:nvPr/>
          </p:nvGrpSpPr>
          <p:grpSpPr>
            <a:xfrm>
              <a:off x="10485631" y="4933131"/>
              <a:ext cx="1263316" cy="1087345"/>
              <a:chOff x="6630028" y="5210797"/>
              <a:chExt cx="1263316" cy="1087345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6630028" y="5898032"/>
                <a:ext cx="12633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微型舵机</a:t>
                </a: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333" b="95513" l="9896" r="94792">
                            <a14:foregroundMark x1="90104" y1="60897" x2="94792" y2="61538"/>
                            <a14:foregroundMark x1="66146" y1="88462" x2="76042" y2="89744"/>
                            <a14:foregroundMark x1="67708" y1="92308" x2="67188" y2="93590"/>
                            <a14:foregroundMark x1="79167" y1="93590" x2="78646" y2="9551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24100" y="5210797"/>
                <a:ext cx="850553" cy="691074"/>
              </a:xfrm>
              <a:prstGeom prst="rect">
                <a:avLst/>
              </a:prstGeom>
            </p:spPr>
          </p:pic>
        </p:grpSp>
        <p:grpSp>
          <p:nvGrpSpPr>
            <p:cNvPr id="67" name="组合 66"/>
            <p:cNvGrpSpPr/>
            <p:nvPr/>
          </p:nvGrpSpPr>
          <p:grpSpPr>
            <a:xfrm>
              <a:off x="5733800" y="4804201"/>
              <a:ext cx="1772221" cy="1371936"/>
              <a:chOff x="10222112" y="4785655"/>
              <a:chExt cx="1772221" cy="137193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0222112" y="5449705"/>
                <a:ext cx="177222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树莓派</a:t>
                </a:r>
                <a:endPara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（作为主控）</a:t>
                </a: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66" name="图片 65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804" b="89216" l="9036" r="89759">
                            <a14:foregroundMark x1="10843" y1="23529" x2="10241" y2="44118"/>
                            <a14:foregroundMark x1="9036" y1="74510" x2="10843" y2="882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585161" y="4785655"/>
                <a:ext cx="1136863" cy="698554"/>
              </a:xfrm>
              <a:prstGeom prst="rect">
                <a:avLst/>
              </a:prstGeom>
            </p:spPr>
          </p:pic>
        </p:grp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79" b="89985" l="9940" r="89985">
                          <a14:foregroundMark x1="63630" y1="60467" x2="63855" y2="62651"/>
                          <a14:foregroundMark x1="49322" y1="979" x2="49699" y2="17771"/>
                          <a14:backgroundMark x1="49322" y1="50075" x2="50226" y2="60316"/>
                          <a14:backgroundMark x1="48193" y1="45181" x2="45708" y2="55346"/>
                          <a14:backgroundMark x1="45708" y1="55346" x2="50151" y2="67018"/>
                          <a14:backgroundMark x1="50151" y1="67018" x2="56627" y2="45331"/>
                          <a14:backgroundMark x1="56627" y1="45331" x2="50904" y2="48268"/>
                          <a14:backgroundMark x1="35693" y1="47816" x2="37349" y2="58509"/>
                          <a14:backgroundMark x1="37349" y1="58509" x2="36370" y2="64533"/>
                          <a14:backgroundMark x1="32831" y1="50075" x2="32831" y2="53539"/>
                          <a14:backgroundMark x1="65437" y1="54142" x2="65512" y2="58735"/>
                          <a14:backgroundMark x1="61672" y1="50226" x2="62651" y2="58057"/>
                          <a14:backgroundMark x1="62651" y1="58057" x2="62500" y2="58509"/>
                        </a14:backgroundRemoval>
                      </a14:imgEffect>
                    </a14:imgLayer>
                  </a14:imgProps>
                </a:ext>
              </a:extLst>
            </a:blip>
            <a:srcRect t="15039"/>
            <a:stretch>
              <a:fillRect/>
            </a:stretch>
          </p:blipFill>
          <p:spPr>
            <a:xfrm>
              <a:off x="10485631" y="3628517"/>
              <a:ext cx="1102888" cy="937028"/>
            </a:xfrm>
            <a:prstGeom prst="rect">
              <a:avLst/>
            </a:prstGeom>
          </p:spPr>
        </p:pic>
        <p:cxnSp>
          <p:nvCxnSpPr>
            <p:cNvPr id="85" name="直接连接符 84"/>
            <p:cNvCxnSpPr/>
            <p:nvPr/>
          </p:nvCxnSpPr>
          <p:spPr>
            <a:xfrm flipH="1">
              <a:off x="7335927" y="4336815"/>
              <a:ext cx="906373" cy="359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2" name="组合 1061"/>
          <p:cNvGrpSpPr/>
          <p:nvPr/>
        </p:nvGrpSpPr>
        <p:grpSpPr>
          <a:xfrm>
            <a:off x="262797" y="587544"/>
            <a:ext cx="6245093" cy="5492407"/>
            <a:chOff x="280845" y="527384"/>
            <a:chExt cx="6245093" cy="5492407"/>
          </a:xfrm>
        </p:grpSpPr>
        <p:pic>
          <p:nvPicPr>
            <p:cNvPr id="3" name="Picture 2" descr="象征人财两旺五谷丰登：带你探寻走马灯的历史沿革_马术_新浪竞技风暴_新浪网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02" b="97424" l="4695" r="92175">
                          <a14:foregroundMark x1="40532" y1="37705" x2="40532" y2="37705"/>
                          <a14:foregroundMark x1="49054" y1="31157" x2="49441" y2="31407"/>
                          <a14:foregroundMark x1="45726" y1="29009" x2="48638" y2="30889"/>
                          <a14:foregroundMark x1="41784" y1="26464" x2="44296" y2="28086"/>
                          <a14:foregroundMark x1="50041" y1="32842" x2="54617" y2="53162"/>
                          <a14:foregroundMark x1="54617" y1="53162" x2="53521" y2="67916"/>
                          <a14:foregroundMark x1="53521" y1="67916" x2="45093" y2="68792"/>
                          <a14:foregroundMark x1="39101" y1="65400" x2="37246" y2="63232"/>
                          <a14:foregroundMark x1="37246" y1="63232" x2="35994" y2="62529"/>
                          <a14:foregroundMark x1="79030" y1="14286" x2="84194" y2="20609"/>
                          <a14:foregroundMark x1="84194" y1="20609" x2="90610" y2="48478"/>
                          <a14:foregroundMark x1="15252" y1="41452" x2="15271" y2="41660"/>
                          <a14:foregroundMark x1="15197" y1="40840" x2="15252" y2="41452"/>
                          <a14:foregroundMark x1="13615" y1="23185" x2="15187" y2="40723"/>
                          <a14:foregroundMark x1="5224" y1="41920" x2="4851" y2="47775"/>
                          <a14:foregroundMark x1="5552" y1="36768" x2="5540" y2="36952"/>
                          <a14:foregroundMark x1="5790" y1="33021" x2="5552" y2="36768"/>
                          <a14:foregroundMark x1="21215" y1="51092" x2="20919" y2="51756"/>
                          <a14:foregroundMark x1="15524" y1="44029" x2="15806" y2="46136"/>
                          <a14:foregroundMark x1="80282" y1="90164" x2="80595" y2="97658"/>
                          <a14:foregroundMark x1="89828" y1="14988" x2="92175" y2="16628"/>
                          <a14:foregroundMark x1="73865" y1="13349" x2="71049" y2="18735"/>
                          <a14:foregroundMark x1="79030" y1="40047" x2="81690" y2="54567"/>
                          <a14:foregroundMark x1="74961" y1="34192" x2="75587" y2="37237"/>
                          <a14:foregroundMark x1="38654" y1="29040" x2="37559" y2="30445"/>
                          <a14:foregroundMark x1="45383" y1="32553" x2="45383" y2="61827"/>
                          <a14:foregroundMark x1="45383" y1="61827" x2="43975" y2="67916"/>
                          <a14:foregroundMark x1="50235" y1="33255" x2="40063" y2="33724"/>
                          <a14:foregroundMark x1="40063" y1="33724" x2="37402" y2="54098"/>
                          <a14:foregroundMark x1="39906" y1="64637" x2="40219" y2="67681"/>
                          <a14:foregroundMark x1="80125" y1="82436" x2="80125" y2="82436"/>
                          <a14:foregroundMark x1="80125" y1="74005" x2="80595" y2="86885"/>
                          <a14:foregroundMark x1="80595" y1="74005" x2="80282" y2="85714"/>
                          <a14:foregroundMark x1="5008" y1="37002" x2="5164" y2="41686"/>
                          <a14:foregroundMark x1="22692" y1="36534" x2="23161" y2="44965"/>
                          <a14:foregroundMark x1="23161" y1="44965" x2="22692" y2="47307"/>
                          <a14:backgroundMark x1="6573" y1="41581" x2="6573" y2="41920"/>
                          <a14:backgroundMark x1="20266" y1="46249" x2="20188" y2="51054"/>
                          <a14:backgroundMark x1="20188" y1="51054" x2="20344" y2="51522"/>
                          <a14:backgroundMark x1="20657" y1="51756" x2="20657" y2="54801"/>
                          <a14:backgroundMark x1="20970" y1="51756" x2="20970" y2="51756"/>
                          <a14:backgroundMark x1="15244" y1="46302" x2="15493" y2="51522"/>
                          <a14:backgroundMark x1="15023" y1="41686" x2="15129" y2="43902"/>
                          <a14:backgroundMark x1="15493" y1="51522" x2="14867" y2="52459"/>
                          <a14:backgroundMark x1="10329" y1="40749" x2="10329" y2="40749"/>
                          <a14:backgroundMark x1="10329" y1="40749" x2="10329" y2="40749"/>
                          <a14:backgroundMark x1="5321" y1="36768" x2="5321" y2="36768"/>
                          <a14:backgroundMark x1="16745" y1="41452" x2="17214" y2="42857"/>
                          <a14:backgroundMark x1="15180" y1="41452" x2="15180" y2="41452"/>
                          <a14:backgroundMark x1="15180" y1="40749" x2="15336" y2="402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39" r="40573"/>
            <a:stretch>
              <a:fillRect/>
            </a:stretch>
          </p:blipFill>
          <p:spPr bwMode="auto">
            <a:xfrm>
              <a:off x="2152638" y="527384"/>
              <a:ext cx="2571678" cy="5492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组合 20"/>
            <p:cNvGrpSpPr/>
            <p:nvPr/>
          </p:nvGrpSpPr>
          <p:grpSpPr>
            <a:xfrm rot="13600762">
              <a:off x="4269712" y="2943117"/>
              <a:ext cx="654880" cy="691816"/>
              <a:chOff x="8068467" y="4755481"/>
              <a:chExt cx="654880" cy="691816"/>
            </a:xfrm>
          </p:grpSpPr>
          <p:sp>
            <p:nvSpPr>
              <p:cNvPr id="22" name="流程图: 接点 21"/>
              <p:cNvSpPr/>
              <p:nvPr/>
            </p:nvSpPr>
            <p:spPr>
              <a:xfrm>
                <a:off x="8068467" y="5332996"/>
                <a:ext cx="114301" cy="114301"/>
              </a:xfrm>
              <a:prstGeom prst="flowChartConnector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 flipH="1">
                <a:off x="8125618" y="4755481"/>
                <a:ext cx="597729" cy="63466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 rot="2790320">
              <a:off x="2243797" y="5141961"/>
              <a:ext cx="282021" cy="653420"/>
              <a:chOff x="8068467" y="4826429"/>
              <a:chExt cx="282021" cy="653420"/>
            </a:xfrm>
          </p:grpSpPr>
          <p:sp>
            <p:nvSpPr>
              <p:cNvPr id="26" name="流程图: 接点 25"/>
              <p:cNvSpPr/>
              <p:nvPr/>
            </p:nvSpPr>
            <p:spPr>
              <a:xfrm>
                <a:off x="8068467" y="5332996"/>
                <a:ext cx="114301" cy="114301"/>
              </a:xfrm>
              <a:prstGeom prst="flowChartConnector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 rot="18809680" flipH="1">
                <a:off x="8023778" y="5153138"/>
                <a:ext cx="653420" cy="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 rot="5598315">
              <a:off x="2462452" y="1192538"/>
              <a:ext cx="841915" cy="1477324"/>
              <a:chOff x="6514457" y="5245745"/>
              <a:chExt cx="841915" cy="1477324"/>
            </a:xfrm>
          </p:grpSpPr>
          <p:sp>
            <p:nvSpPr>
              <p:cNvPr id="75" name="流程图: 接点 74"/>
              <p:cNvSpPr/>
              <p:nvPr/>
            </p:nvSpPr>
            <p:spPr>
              <a:xfrm>
                <a:off x="6529893" y="6608768"/>
                <a:ext cx="114301" cy="114301"/>
              </a:xfrm>
              <a:prstGeom prst="flowChartConnector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 rot="16001685" flipH="1" flipV="1">
                <a:off x="6492607" y="5267595"/>
                <a:ext cx="885615" cy="841915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7" name="直接连接符 76"/>
            <p:cNvCxnSpPr/>
            <p:nvPr/>
          </p:nvCxnSpPr>
          <p:spPr>
            <a:xfrm flipH="1">
              <a:off x="2235949" y="1534587"/>
              <a:ext cx="523866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986263" y="1023357"/>
              <a:ext cx="1511619" cy="1052708"/>
              <a:chOff x="1253209" y="1456536"/>
              <a:chExt cx="1511619" cy="1052708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1253209" y="2109134"/>
                <a:ext cx="15116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扬声器</a:t>
                </a: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82" name="图片 8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30380" y1="35780" x2="32444" y2="34507"/>
                            <a14:foregroundMark x1="71810" y1="71643" x2="75316" y2="69725"/>
                            <a14:foregroundMark x1="41772" y1="88073" x2="49651" y2="83763"/>
                            <a14:foregroundMark x1="75316" y1="69725" x2="75316" y2="68807"/>
                            <a14:foregroundMark x1="36709" y1="31193" x2="48734" y2="23853"/>
                            <a14:backgroundMark x1="59494" y1="80734" x2="66456" y2="77064"/>
                            <a14:backgroundMark x1="52532" y1="84404" x2="72152" y2="70642"/>
                            <a14:backgroundMark x1="48734" y1="86239" x2="55063" y2="83486"/>
                            <a14:backgroundMark x1="68987" y1="75229" x2="72152" y2="69725"/>
                            <a14:backgroundMark x1="46236" y1="30985" x2="61392" y2="22018"/>
                            <a14:backgroundMark x1="30380" y1="40367" x2="34309" y2="3804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53209" y="1456536"/>
                <a:ext cx="915845" cy="631817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/>
            <p:nvPr/>
          </p:nvSpPr>
          <p:spPr>
            <a:xfrm>
              <a:off x="664692" y="5210668"/>
              <a:ext cx="15116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内部可旋转六面显示屏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 rot="13434817">
              <a:off x="3890791" y="2385588"/>
              <a:ext cx="1352894" cy="187628"/>
              <a:chOff x="7446473" y="4756416"/>
              <a:chExt cx="1352894" cy="187628"/>
            </a:xfrm>
          </p:grpSpPr>
          <p:sp>
            <p:nvSpPr>
              <p:cNvPr id="90" name="流程图: 接点 89"/>
              <p:cNvSpPr/>
              <p:nvPr/>
            </p:nvSpPr>
            <p:spPr>
              <a:xfrm>
                <a:off x="7446473" y="4756416"/>
                <a:ext cx="114301" cy="114301"/>
              </a:xfrm>
              <a:prstGeom prst="flowChartConnector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 rot="8165183">
                <a:off x="8255619" y="4944044"/>
                <a:ext cx="543748" cy="0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93" name="直接连接符 92"/>
            <p:cNvCxnSpPr/>
            <p:nvPr/>
          </p:nvCxnSpPr>
          <p:spPr>
            <a:xfrm flipH="1" flipV="1">
              <a:off x="4597291" y="2118937"/>
              <a:ext cx="374117" cy="780613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3735806" y="4097031"/>
              <a:ext cx="988510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4710277" y="3701426"/>
              <a:ext cx="261131" cy="395605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6" name="流程图: 接点 115"/>
            <p:cNvSpPr/>
            <p:nvPr/>
          </p:nvSpPr>
          <p:spPr>
            <a:xfrm rot="13600762">
              <a:off x="4933896" y="3621971"/>
              <a:ext cx="114301" cy="114301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5106814" y="3016150"/>
              <a:ext cx="1419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显示</a:t>
              </a:r>
              <a:r>
                <a: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AI</a:t>
              </a:r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处理后的剪影照片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27" name="组合 1026"/>
            <p:cNvGrpSpPr/>
            <p:nvPr/>
          </p:nvGrpSpPr>
          <p:grpSpPr>
            <a:xfrm>
              <a:off x="465662" y="3315783"/>
              <a:ext cx="2319933" cy="665733"/>
              <a:chOff x="469576" y="3131691"/>
              <a:chExt cx="2319933" cy="665733"/>
            </a:xfrm>
          </p:grpSpPr>
          <p:grpSp>
            <p:nvGrpSpPr>
              <p:cNvPr id="118" name="组合 117"/>
              <p:cNvGrpSpPr/>
              <p:nvPr/>
            </p:nvGrpSpPr>
            <p:grpSpPr>
              <a:xfrm rot="2832489">
                <a:off x="2095106" y="3103022"/>
                <a:ext cx="665733" cy="723072"/>
                <a:chOff x="8068467" y="4755481"/>
                <a:chExt cx="654880" cy="691816"/>
              </a:xfrm>
            </p:grpSpPr>
            <p:sp>
              <p:nvSpPr>
                <p:cNvPr id="119" name="流程图: 接点 118"/>
                <p:cNvSpPr/>
                <p:nvPr/>
              </p:nvSpPr>
              <p:spPr>
                <a:xfrm>
                  <a:off x="8068467" y="5332996"/>
                  <a:ext cx="114301" cy="114301"/>
                </a:xfrm>
                <a:prstGeom prst="flowChartConnector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20" name="直接连接符 119"/>
                <p:cNvCxnSpPr/>
                <p:nvPr/>
              </p:nvCxnSpPr>
              <p:spPr>
                <a:xfrm flipH="1">
                  <a:off x="8125618" y="4755481"/>
                  <a:ext cx="597729" cy="634666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文本框 120"/>
              <p:cNvSpPr txBox="1"/>
              <p:nvPr/>
            </p:nvSpPr>
            <p:spPr>
              <a:xfrm>
                <a:off x="469576" y="3154837"/>
                <a:ext cx="14191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显示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AI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处理后的文字照片</a:t>
                </a:r>
                <a:endPara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24" name="直接连接符 123"/>
            <p:cNvCxnSpPr/>
            <p:nvPr/>
          </p:nvCxnSpPr>
          <p:spPr>
            <a:xfrm flipH="1">
              <a:off x="2785595" y="4502476"/>
              <a:ext cx="652882" cy="1068488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接连接符 1027"/>
            <p:cNvCxnSpPr/>
            <p:nvPr/>
          </p:nvCxnSpPr>
          <p:spPr>
            <a:xfrm flipH="1">
              <a:off x="3535902" y="1009179"/>
              <a:ext cx="302728" cy="96239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1" name="组合 1040"/>
            <p:cNvGrpSpPr/>
            <p:nvPr/>
          </p:nvGrpSpPr>
          <p:grpSpPr>
            <a:xfrm>
              <a:off x="3823978" y="982877"/>
              <a:ext cx="522922" cy="114301"/>
              <a:chOff x="3824056" y="1227122"/>
              <a:chExt cx="522922" cy="114301"/>
            </a:xfrm>
          </p:grpSpPr>
          <p:cxnSp>
            <p:nvCxnSpPr>
              <p:cNvPr id="1029" name="直接连接符 1028"/>
              <p:cNvCxnSpPr/>
              <p:nvPr/>
            </p:nvCxnSpPr>
            <p:spPr>
              <a:xfrm flipH="1" flipV="1">
                <a:off x="3824056" y="1278194"/>
                <a:ext cx="448130" cy="515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0" name="流程图: 接点 1029"/>
              <p:cNvSpPr/>
              <p:nvPr/>
            </p:nvSpPr>
            <p:spPr>
              <a:xfrm rot="13600762">
                <a:off x="4232677" y="1227122"/>
                <a:ext cx="114301" cy="114301"/>
              </a:xfrm>
              <a:prstGeom prst="flowChartConnector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38" name="文本框 1037"/>
            <p:cNvSpPr txBox="1"/>
            <p:nvPr/>
          </p:nvSpPr>
          <p:spPr>
            <a:xfrm>
              <a:off x="4397251" y="756331"/>
              <a:ext cx="1676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显示</a:t>
              </a:r>
              <a:r>
                <a: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AI</a:t>
              </a:r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处理后的音频印记照片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42" name="组合 1041"/>
            <p:cNvGrpSpPr/>
            <p:nvPr/>
          </p:nvGrpSpPr>
          <p:grpSpPr>
            <a:xfrm>
              <a:off x="280845" y="2391460"/>
              <a:ext cx="1952949" cy="584775"/>
              <a:chOff x="469576" y="3154837"/>
              <a:chExt cx="1952949" cy="584775"/>
            </a:xfrm>
          </p:grpSpPr>
          <p:grpSp>
            <p:nvGrpSpPr>
              <p:cNvPr id="1043" name="组合 1042"/>
              <p:cNvGrpSpPr/>
              <p:nvPr/>
            </p:nvGrpSpPr>
            <p:grpSpPr>
              <a:xfrm rot="2832489">
                <a:off x="2053950" y="3095680"/>
                <a:ext cx="239214" cy="497936"/>
                <a:chOff x="8021666" y="4963873"/>
                <a:chExt cx="235314" cy="476412"/>
              </a:xfrm>
            </p:grpSpPr>
            <p:sp>
              <p:nvSpPr>
                <p:cNvPr id="1045" name="流程图: 接点 1044"/>
                <p:cNvSpPr/>
                <p:nvPr/>
              </p:nvSpPr>
              <p:spPr>
                <a:xfrm>
                  <a:off x="8021666" y="5325984"/>
                  <a:ext cx="114301" cy="114301"/>
                </a:xfrm>
                <a:prstGeom prst="flowChartConnector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046" name="直接连接符 1045"/>
                <p:cNvCxnSpPr/>
                <p:nvPr/>
              </p:nvCxnSpPr>
              <p:spPr>
                <a:xfrm rot="18767511" flipH="1">
                  <a:off x="8038594" y="5182258"/>
                  <a:ext cx="436772" cy="1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4" name="文本框 1043"/>
              <p:cNvSpPr txBox="1"/>
              <p:nvPr/>
            </p:nvSpPr>
            <p:spPr>
              <a:xfrm>
                <a:off x="469576" y="3154837"/>
                <a:ext cx="14191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显示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AI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处理后的定位照片</a:t>
                </a:r>
                <a:endPara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057" name="直接连接符 1056"/>
            <p:cNvCxnSpPr/>
            <p:nvPr/>
          </p:nvCxnSpPr>
          <p:spPr>
            <a:xfrm flipH="1" flipV="1">
              <a:off x="2297822" y="2654306"/>
              <a:ext cx="566446" cy="34343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0" name="组合 1069"/>
          <p:cNvGrpSpPr/>
          <p:nvPr/>
        </p:nvGrpSpPr>
        <p:grpSpPr>
          <a:xfrm rot="3975703">
            <a:off x="8633014" y="4752654"/>
            <a:ext cx="810396" cy="597729"/>
            <a:chOff x="9186838" y="5034352"/>
            <a:chExt cx="810396" cy="597729"/>
          </a:xfrm>
        </p:grpSpPr>
        <p:sp>
          <p:nvSpPr>
            <p:cNvPr id="1066" name="流程图: 接点 1065"/>
            <p:cNvSpPr/>
            <p:nvPr/>
          </p:nvSpPr>
          <p:spPr>
            <a:xfrm rot="13594892">
              <a:off x="9882933" y="5275784"/>
              <a:ext cx="114301" cy="114301"/>
            </a:xfrm>
            <a:prstGeom prst="flowChartConnector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67" name="直接连接符 1066"/>
            <p:cNvCxnSpPr/>
            <p:nvPr/>
          </p:nvCxnSpPr>
          <p:spPr>
            <a:xfrm rot="13594892" flipH="1">
              <a:off x="9205306" y="5015884"/>
              <a:ext cx="597729" cy="634666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3" name="组合 1072"/>
          <p:cNvGrpSpPr/>
          <p:nvPr/>
        </p:nvGrpSpPr>
        <p:grpSpPr>
          <a:xfrm>
            <a:off x="8847117" y="5346870"/>
            <a:ext cx="1263316" cy="1003908"/>
            <a:chOff x="8854025" y="5141838"/>
            <a:chExt cx="1263316" cy="1003908"/>
          </a:xfrm>
        </p:grpSpPr>
        <p:sp>
          <p:nvSpPr>
            <p:cNvPr id="1071" name="文本框 1070"/>
            <p:cNvSpPr txBox="1"/>
            <p:nvPr/>
          </p:nvSpPr>
          <p:spPr>
            <a:xfrm>
              <a:off x="8854025" y="5745636"/>
              <a:ext cx="1263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总控开关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072" name="Picture 4" descr="KCD1-106船型开关电源开关15*21六脚三档翘板开关6脚两挡开关-阿里巴巴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7326">
                          <a14:foregroundMark x1="87093" y1="33256" x2="93023" y2="36977"/>
                          <a14:foregroundMark x1="93023" y1="36977" x2="90465" y2="56512"/>
                          <a14:foregroundMark x1="96163" y1="33837" x2="97326" y2="35581"/>
                          <a14:foregroundMark x1="56744" y1="78372" x2="53837" y2="80233"/>
                          <a14:foregroundMark x1="64767" y1="79302" x2="67558" y2="78256"/>
                          <a14:foregroundMark x1="67791" y1="84302" x2="68372" y2="86628"/>
                          <a14:foregroundMark x1="53605" y1="76395" x2="54302" y2="78372"/>
                          <a14:foregroundMark x1="53605" y1="75930" x2="53721" y2="76860"/>
                          <a14:foregroundMark x1="53372" y1="75581" x2="53837" y2="77907"/>
                          <a14:foregroundMark x1="53256" y1="73837" x2="53837" y2="77093"/>
                          <a14:backgroundMark x1="35814" y1="18837" x2="17674" y2="67209"/>
                          <a14:backgroundMark x1="53372" y1="22907" x2="36744" y2="37907"/>
                          <a14:backgroundMark x1="36744" y1="37907" x2="29535" y2="57674"/>
                          <a14:backgroundMark x1="29535" y1="57674" x2="30000" y2="58488"/>
                          <a14:backgroundMark x1="43488" y1="58721" x2="45581" y2="60930"/>
                          <a14:backgroundMark x1="44767" y1="57093" x2="44302" y2="67326"/>
                          <a14:backgroundMark x1="45233" y1="58953" x2="46860" y2="617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1036" y="5141838"/>
              <a:ext cx="712254" cy="712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组合 51"/>
          <p:cNvGrpSpPr/>
          <p:nvPr/>
        </p:nvGrpSpPr>
        <p:grpSpPr>
          <a:xfrm>
            <a:off x="3421312" y="4782976"/>
            <a:ext cx="3590271" cy="934398"/>
            <a:chOff x="3421312" y="4782976"/>
            <a:chExt cx="3590271" cy="934398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59" b="89706" l="9412" r="90000">
                          <a14:foregroundMark x1="14118" y1="61765" x2="9412" y2="772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217370" flipH="1">
              <a:off x="3421312" y="4782976"/>
              <a:ext cx="999115" cy="799292"/>
            </a:xfrm>
            <a:prstGeom prst="rect">
              <a:avLst/>
            </a:prstGeom>
          </p:spPr>
        </p:pic>
        <p:sp>
          <p:nvSpPr>
            <p:cNvPr id="51" name="矩形 50"/>
            <p:cNvSpPr/>
            <p:nvPr/>
          </p:nvSpPr>
          <p:spPr>
            <a:xfrm>
              <a:off x="4254802" y="5194154"/>
              <a:ext cx="27567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rgbClr val="D69F17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内层结构</a:t>
              </a:r>
              <a:endParaRPr lang="zh-CN" altLang="en-US" sz="2800" b="1" dirty="0">
                <a:solidFill>
                  <a:srgbClr val="D69F17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 rot="10800000">
            <a:off x="5020502" y="457365"/>
            <a:ext cx="3590271" cy="934398"/>
            <a:chOff x="3421312" y="4782976"/>
            <a:chExt cx="3590271" cy="934398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59" b="89706" l="9412" r="90000">
                          <a14:foregroundMark x1="14118" y1="61765" x2="9412" y2="772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217370" flipH="1">
              <a:off x="3421312" y="4782976"/>
              <a:ext cx="999115" cy="799292"/>
            </a:xfrm>
            <a:prstGeom prst="rect">
              <a:avLst/>
            </a:prstGeom>
          </p:spPr>
        </p:pic>
        <p:sp>
          <p:nvSpPr>
            <p:cNvPr id="56" name="矩形 55"/>
            <p:cNvSpPr/>
            <p:nvPr/>
          </p:nvSpPr>
          <p:spPr>
            <a:xfrm>
              <a:off x="4254802" y="5194154"/>
              <a:ext cx="27567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800" b="1" dirty="0">
                <a:solidFill>
                  <a:srgbClr val="D69F17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181284" y="472556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D69F17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外层结构</a:t>
            </a:r>
            <a:endParaRPr lang="zh-CN" altLang="en-US" sz="2800" b="1" dirty="0">
              <a:solidFill>
                <a:srgbClr val="D69F17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水中的倒影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" y="0"/>
            <a:ext cx="12192000" cy="685714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177800" y="155575"/>
            <a:ext cx="11836400" cy="6546850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314A69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8369" y="306548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APP</a:t>
            </a:r>
            <a:r>
              <a:rPr lang="zh-CN" altLang="en-US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页面展示</a:t>
            </a:r>
            <a:endParaRPr lang="zh-CN" altLang="en-US" sz="2800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950" y="876300"/>
            <a:ext cx="1784350" cy="0"/>
          </a:xfrm>
          <a:prstGeom prst="line">
            <a:avLst/>
          </a:prstGeom>
          <a:ln w="9525">
            <a:solidFill>
              <a:srgbClr val="B77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40" b="94131" l="749" r="90120">
                        <a14:foregroundMark x1="8982" y1="5646" x2="35030" y2="50669"/>
                        <a14:foregroundMark x1="35030" y1="50669" x2="65569" y2="60847"/>
                        <a14:foregroundMark x1="65569" y1="60847" x2="68713" y2="25334"/>
                        <a14:foregroundMark x1="25599" y1="9138" x2="68862" y2="9733"/>
                        <a14:foregroundMark x1="68862" y1="9733" x2="89820" y2="20579"/>
                        <a14:foregroundMark x1="89820" y1="20579" x2="78743" y2="94279"/>
                        <a14:foregroundMark x1="78743" y1="94279" x2="9431" y2="42051"/>
                        <a14:foregroundMark x1="46108" y1="27266" x2="60778" y2="64264"/>
                        <a14:foregroundMark x1="60778" y1="64264" x2="60928" y2="44948"/>
                        <a14:foregroundMark x1="60928" y1="44948" x2="37874" y2="61367"/>
                        <a14:foregroundMark x1="37874" y1="61367" x2="47305" y2="50223"/>
                        <a14:foregroundMark x1="47305" y1="50223" x2="40868" y2="31352"/>
                        <a14:foregroundMark x1="40868" y1="31352" x2="52096" y2="59584"/>
                        <a14:foregroundMark x1="52096" y1="59584" x2="50449" y2="32021"/>
                        <a14:foregroundMark x1="61377" y1="27637" x2="30389" y2="27712"/>
                        <a14:foregroundMark x1="30389" y1="27712" x2="58982" y2="28306"/>
                        <a14:foregroundMark x1="58982" y1="28306" x2="41018" y2="44874"/>
                        <a14:foregroundMark x1="41018" y1="44874" x2="54192" y2="53789"/>
                        <a14:foregroundMark x1="54192" y1="53789" x2="71407" y2="58098"/>
                        <a14:foregroundMark x1="71407" y1="58098" x2="74102" y2="48143"/>
                        <a14:foregroundMark x1="31587" y1="25037" x2="90419" y2="26300"/>
                        <a14:foregroundMark x1="90419" y1="26300" x2="90120" y2="26300"/>
                        <a14:foregroundMark x1="56138" y1="35364" x2="55090" y2="72660"/>
                        <a14:foregroundMark x1="41916" y1="59510" x2="66916" y2="69614"/>
                        <a14:foregroundMark x1="10180" y1="5052" x2="73653" y2="1040"/>
                        <a14:foregroundMark x1="73653" y1="1040" x2="91018" y2="3566"/>
                        <a14:foregroundMark x1="91018" y1="3566" x2="94012" y2="91159"/>
                        <a14:foregroundMark x1="94012" y1="91159" x2="87275" y2="98886"/>
                        <a14:foregroundMark x1="87275" y1="98886" x2="18263" y2="97028"/>
                        <a14:foregroundMark x1="18263" y1="97028" x2="5389" y2="87593"/>
                        <a14:foregroundMark x1="5389" y1="87593" x2="9132" y2="8172"/>
                        <a14:foregroundMark x1="5689" y1="28158" x2="8383" y2="5869"/>
                        <a14:foregroundMark x1="11377" y1="3418" x2="2695" y2="10921"/>
                        <a14:foregroundMark x1="2695" y1="10921" x2="898" y2="18202"/>
                        <a14:foregroundMark x1="898" y1="18202" x2="3593" y2="21471"/>
                        <a14:foregroundMark x1="6138" y1="5498" x2="19910" y2="1040"/>
                      </a14:backgroundRemoval>
                    </a14:imgEffect>
                  </a14:imgLayer>
                </a14:imgProps>
              </a:ext>
            </a:extLst>
          </a:blip>
          <a:srcRect l="6863" t="1778" r="5470" b="4273"/>
          <a:stretch>
            <a:fillRect/>
          </a:stretch>
        </p:blipFill>
        <p:spPr>
          <a:xfrm>
            <a:off x="579708" y="1031876"/>
            <a:ext cx="1999171" cy="4316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" name="文本框 43"/>
          <p:cNvSpPr txBox="1"/>
          <p:nvPr/>
        </p:nvSpPr>
        <p:spPr>
          <a:xfrm>
            <a:off x="661737" y="5458480"/>
            <a:ext cx="1999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APP</a:t>
            </a:r>
            <a:r>
              <a:rPr lang="zh-CN" altLang="en-US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启动页</a:t>
            </a:r>
            <a:endParaRPr lang="zh-CN" altLang="en-US" sz="2800" b="1" i="1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3550681" y="1041142"/>
            <a:ext cx="3180759" cy="5493817"/>
            <a:chOff x="3550681" y="1142742"/>
            <a:chExt cx="3180759" cy="5493817"/>
          </a:xfrm>
        </p:grpSpPr>
        <p:sp>
          <p:nvSpPr>
            <p:cNvPr id="46" name="文本框 45"/>
            <p:cNvSpPr txBox="1"/>
            <p:nvPr/>
          </p:nvSpPr>
          <p:spPr>
            <a:xfrm>
              <a:off x="3561248" y="1142742"/>
              <a:ext cx="19991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i="1" dirty="0">
                  <a:solidFill>
                    <a:srgbClr val="314A69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创建新旅程</a:t>
              </a:r>
              <a:endParaRPr lang="zh-CN" altLang="en-US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3550681" y="1760203"/>
              <a:ext cx="3180759" cy="4876356"/>
              <a:chOff x="3550681" y="1760203"/>
              <a:chExt cx="3180759" cy="4876356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550681" y="1760203"/>
                <a:ext cx="2075790" cy="4766774"/>
                <a:chOff x="3550682" y="1837991"/>
                <a:chExt cx="2075790" cy="4766774"/>
              </a:xfrm>
            </p:grpSpPr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4"/>
                <a:srcRect l="8710" t="2269" r="12615" b="3422"/>
                <a:stretch>
                  <a:fillRect/>
                </a:stretch>
              </p:blipFill>
              <p:spPr>
                <a:xfrm>
                  <a:off x="3550682" y="1837991"/>
                  <a:ext cx="2075790" cy="431675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grpSp>
              <p:nvGrpSpPr>
                <p:cNvPr id="87" name="组合 86"/>
                <p:cNvGrpSpPr/>
                <p:nvPr/>
              </p:nvGrpSpPr>
              <p:grpSpPr>
                <a:xfrm>
                  <a:off x="3550682" y="5536268"/>
                  <a:ext cx="1555802" cy="1068497"/>
                  <a:chOff x="3550682" y="5536268"/>
                  <a:chExt cx="1555802" cy="1068497"/>
                </a:xfrm>
              </p:grpSpPr>
              <p:sp>
                <p:nvSpPr>
                  <p:cNvPr id="65" name="流程图: 接点 64"/>
                  <p:cNvSpPr/>
                  <p:nvPr/>
                </p:nvSpPr>
                <p:spPr>
                  <a:xfrm>
                    <a:off x="4059414" y="5828354"/>
                    <a:ext cx="269169" cy="269169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D69F1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D69F17"/>
                      </a:solidFill>
                    </a:endParaRPr>
                  </a:p>
                </p:txBody>
              </p:sp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3550682" y="6266211"/>
                    <a:ext cx="145764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600" dirty="0">
                        <a:solidFill>
                          <a:srgbClr val="D69F17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社区功能</a:t>
                    </a:r>
                    <a:endParaRPr lang="zh-CN" altLang="en-US" sz="1600" dirty="0">
                      <a:solidFill>
                        <a:srgbClr val="D69F17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69" name="流程图: 接点 68"/>
                  <p:cNvSpPr/>
                  <p:nvPr/>
                </p:nvSpPr>
                <p:spPr>
                  <a:xfrm>
                    <a:off x="4837315" y="5828353"/>
                    <a:ext cx="269169" cy="269169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D69F1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D69F17"/>
                      </a:solidFill>
                    </a:endParaRPr>
                  </a:p>
                </p:txBody>
              </p:sp>
              <p:cxnSp>
                <p:nvCxnSpPr>
                  <p:cNvPr id="73" name="直接连接符 72"/>
                  <p:cNvCxnSpPr/>
                  <p:nvPr/>
                </p:nvCxnSpPr>
                <p:spPr>
                  <a:xfrm flipH="1">
                    <a:off x="4108450" y="6097522"/>
                    <a:ext cx="85548" cy="212801"/>
                  </a:xfrm>
                  <a:prstGeom prst="line">
                    <a:avLst/>
                  </a:prstGeom>
                  <a:ln w="28575">
                    <a:solidFill>
                      <a:srgbClr val="D69F1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/>
                  <p:cNvCxnSpPr>
                    <a:stCxn id="69" idx="0"/>
                  </p:cNvCxnSpPr>
                  <p:nvPr/>
                </p:nvCxnSpPr>
                <p:spPr>
                  <a:xfrm flipH="1" flipV="1">
                    <a:off x="4794774" y="5536268"/>
                    <a:ext cx="177126" cy="292085"/>
                  </a:xfrm>
                  <a:prstGeom prst="line">
                    <a:avLst/>
                  </a:prstGeom>
                  <a:ln w="28575">
                    <a:solidFill>
                      <a:srgbClr val="D69F1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4" name="文本框 83"/>
              <p:cNvSpPr txBox="1"/>
              <p:nvPr/>
            </p:nvSpPr>
            <p:spPr>
              <a:xfrm>
                <a:off x="3931351" y="5018222"/>
                <a:ext cx="1314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回顾已完成的碎片任务</a:t>
                </a:r>
                <a:endParaRPr lang="zh-CN" altLang="en-US" sz="1400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94" name="流程图: 接点 93"/>
              <p:cNvSpPr/>
              <p:nvPr/>
            </p:nvSpPr>
            <p:spPr>
              <a:xfrm>
                <a:off x="5165799" y="5750565"/>
                <a:ext cx="269169" cy="269169"/>
              </a:xfrm>
              <a:prstGeom prst="flowChartConnector">
                <a:avLst/>
              </a:prstGeom>
              <a:noFill/>
              <a:ln w="28575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69F17"/>
                  </a:solidFill>
                </a:endParaRPr>
              </a:p>
            </p:txBody>
          </p:sp>
          <p:cxnSp>
            <p:nvCxnSpPr>
              <p:cNvPr id="95" name="直接连接符 94"/>
              <p:cNvCxnSpPr>
                <a:stCxn id="94" idx="5"/>
              </p:cNvCxnSpPr>
              <p:nvPr/>
            </p:nvCxnSpPr>
            <p:spPr>
              <a:xfrm>
                <a:off x="5395549" y="5980315"/>
                <a:ext cx="290238" cy="145819"/>
              </a:xfrm>
              <a:prstGeom prst="line">
                <a:avLst/>
              </a:prstGeom>
              <a:ln w="28575">
                <a:solidFill>
                  <a:srgbClr val="D69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5626471" y="6051784"/>
                <a:ext cx="11049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个人页面查看</a:t>
                </a:r>
                <a:endParaRPr lang="zh-CN" altLang="en-US" sz="1600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4" name="流程图: 接点 103"/>
              <p:cNvSpPr/>
              <p:nvPr/>
            </p:nvSpPr>
            <p:spPr>
              <a:xfrm>
                <a:off x="4418185" y="1902544"/>
                <a:ext cx="340782" cy="340782"/>
              </a:xfrm>
              <a:prstGeom prst="flowChartConnector">
                <a:avLst/>
              </a:prstGeom>
              <a:noFill/>
              <a:ln w="28575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69F17"/>
                  </a:solidFill>
                </a:endParaRPr>
              </a:p>
            </p:txBody>
          </p:sp>
          <p:cxnSp>
            <p:nvCxnSpPr>
              <p:cNvPr id="105" name="直接连接符 104"/>
              <p:cNvCxnSpPr>
                <a:endCxn id="104" idx="4"/>
              </p:cNvCxnSpPr>
              <p:nvPr/>
            </p:nvCxnSpPr>
            <p:spPr>
              <a:xfrm flipH="1" flipV="1">
                <a:off x="4588576" y="2243326"/>
                <a:ext cx="63762" cy="166690"/>
              </a:xfrm>
              <a:prstGeom prst="line">
                <a:avLst/>
              </a:prstGeom>
              <a:ln w="28575">
                <a:solidFill>
                  <a:srgbClr val="D69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本框 106"/>
              <p:cNvSpPr txBox="1"/>
              <p:nvPr/>
            </p:nvSpPr>
            <p:spPr>
              <a:xfrm>
                <a:off x="3755437" y="2404573"/>
                <a:ext cx="18710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创建或分享旅行任务</a:t>
                </a:r>
                <a:endParaRPr lang="zh-CN" altLang="en-US" sz="1400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pic>
        <p:nvPicPr>
          <p:cNvPr id="13" name="图形 12" descr="游标 纯色填充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6650" y="5661208"/>
            <a:ext cx="649516" cy="649516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6672880" y="568158"/>
            <a:ext cx="2152675" cy="4925279"/>
            <a:chOff x="6746473" y="533201"/>
            <a:chExt cx="2152675" cy="4925279"/>
          </a:xfrm>
        </p:grpSpPr>
        <p:grpSp>
          <p:nvGrpSpPr>
            <p:cNvPr id="4" name="组合 3"/>
            <p:cNvGrpSpPr/>
            <p:nvPr/>
          </p:nvGrpSpPr>
          <p:grpSpPr>
            <a:xfrm>
              <a:off x="6746473" y="533201"/>
              <a:ext cx="2152675" cy="4925279"/>
              <a:chOff x="6746473" y="533201"/>
              <a:chExt cx="2152675" cy="4925279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6746473" y="533201"/>
                <a:ext cx="2152675" cy="4925279"/>
                <a:chOff x="6980475" y="502487"/>
                <a:chExt cx="2152675" cy="4925279"/>
              </a:xfrm>
            </p:grpSpPr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>
                <a:blip r:embed="rId7"/>
                <a:srcRect l="14538" t="2270" r="11364" b="2982"/>
                <a:stretch>
                  <a:fillRect/>
                </a:stretch>
              </p:blipFill>
              <p:spPr>
                <a:xfrm>
                  <a:off x="6980475" y="502487"/>
                  <a:ext cx="1990249" cy="431675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sp>
              <p:nvSpPr>
                <p:cNvPr id="48" name="文本框 47"/>
                <p:cNvSpPr txBox="1"/>
                <p:nvPr/>
              </p:nvSpPr>
              <p:spPr>
                <a:xfrm>
                  <a:off x="7133979" y="4904546"/>
                  <a:ext cx="19991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i="1" dirty="0">
                      <a:solidFill>
                        <a:srgbClr val="314A69"/>
                      </a:solidFill>
                      <a:latin typeface="汉仪长宋简" panose="02010600000101010101" pitchFamily="2" charset="-122"/>
                      <a:ea typeface="汉仪长宋简" panose="02010600000101010101" pitchFamily="2" charset="-122"/>
                    </a:rPr>
                    <a:t>用户输入</a:t>
                  </a:r>
                  <a:endParaRPr lang="zh-CN" altLang="en-US" sz="2800" b="1" i="1" dirty="0">
                    <a:solidFill>
                      <a:srgbClr val="314A69"/>
                    </a:solidFill>
                    <a:latin typeface="汉仪长宋简" panose="02010600000101010101" pitchFamily="2" charset="-122"/>
                    <a:ea typeface="汉仪长宋简" panose="02010600000101010101" pitchFamily="2" charset="-122"/>
                  </a:endParaRPr>
                </a:p>
              </p:txBody>
            </p:sp>
          </p:grpSp>
          <p:sp>
            <p:nvSpPr>
              <p:cNvPr id="125" name="文本框 124"/>
              <p:cNvSpPr txBox="1"/>
              <p:nvPr/>
            </p:nvSpPr>
            <p:spPr>
              <a:xfrm>
                <a:off x="6746473" y="4121748"/>
                <a:ext cx="19902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GPS</a:t>
                </a:r>
                <a:r>
                  <a:rPr lang="zh-CN" altLang="en-US" sz="1200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定位系统进行地点查找</a:t>
                </a:r>
                <a:endParaRPr lang="zh-CN" altLang="en-US" sz="1200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4" name="图形 13" descr="游标 纯色填充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70416" y="2141726"/>
              <a:ext cx="649516" cy="649516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2737184" y="3231434"/>
            <a:ext cx="660894" cy="371374"/>
            <a:chOff x="2737184" y="3231434"/>
            <a:chExt cx="660894" cy="37137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737184" y="3429000"/>
              <a:ext cx="559469" cy="0"/>
            </a:xfrm>
            <a:prstGeom prst="line">
              <a:avLst/>
            </a:prstGeom>
            <a:ln w="19050">
              <a:solidFill>
                <a:srgbClr val="0C0C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 rot="20485829">
              <a:off x="3158035" y="3231434"/>
              <a:ext cx="240043" cy="371374"/>
              <a:chOff x="721600" y="5075305"/>
              <a:chExt cx="240043" cy="371374"/>
            </a:xfrm>
          </p:grpSpPr>
          <p:cxnSp>
            <p:nvCxnSpPr>
              <p:cNvPr id="19" name="直接连接符 18"/>
              <p:cNvCxnSpPr/>
              <p:nvPr/>
            </p:nvCxnSpPr>
            <p:spPr>
              <a:xfrm rot="3229777" flipV="1">
                <a:off x="734046" y="5218371"/>
                <a:ext cx="315753" cy="29622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3229777" flipV="1">
                <a:off x="762683" y="5247719"/>
                <a:ext cx="157877" cy="240043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>
            <a:off x="5860841" y="2280797"/>
            <a:ext cx="660894" cy="371374"/>
            <a:chOff x="2737184" y="3231434"/>
            <a:chExt cx="660894" cy="371374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2737184" y="3429000"/>
              <a:ext cx="559469" cy="0"/>
            </a:xfrm>
            <a:prstGeom prst="line">
              <a:avLst/>
            </a:prstGeom>
            <a:ln w="19050">
              <a:solidFill>
                <a:srgbClr val="0C0C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 rot="20485829">
              <a:off x="3158035" y="3231434"/>
              <a:ext cx="240043" cy="371374"/>
              <a:chOff x="721600" y="5075305"/>
              <a:chExt cx="240043" cy="371374"/>
            </a:xfrm>
          </p:grpSpPr>
          <p:cxnSp>
            <p:nvCxnSpPr>
              <p:cNvPr id="26" name="直接连接符 25"/>
              <p:cNvCxnSpPr/>
              <p:nvPr/>
            </p:nvCxnSpPr>
            <p:spPr>
              <a:xfrm rot="3229777" flipV="1">
                <a:off x="734046" y="5218371"/>
                <a:ext cx="315753" cy="29622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3229777" flipV="1">
                <a:off x="762683" y="5247719"/>
                <a:ext cx="157877" cy="240043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8768030" y="3518311"/>
            <a:ext cx="660894" cy="371374"/>
            <a:chOff x="2737184" y="3231434"/>
            <a:chExt cx="660894" cy="371374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2737184" y="3429000"/>
              <a:ext cx="559469" cy="0"/>
            </a:xfrm>
            <a:prstGeom prst="line">
              <a:avLst/>
            </a:prstGeom>
            <a:ln w="19050">
              <a:solidFill>
                <a:srgbClr val="0C0C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 rot="20485829">
              <a:off x="3158035" y="3231434"/>
              <a:ext cx="240043" cy="371374"/>
              <a:chOff x="721600" y="5075305"/>
              <a:chExt cx="240043" cy="371374"/>
            </a:xfrm>
          </p:grpSpPr>
          <p:cxnSp>
            <p:nvCxnSpPr>
              <p:cNvPr id="31" name="直接连接符 30"/>
              <p:cNvCxnSpPr/>
              <p:nvPr/>
            </p:nvCxnSpPr>
            <p:spPr>
              <a:xfrm rot="3229777" flipV="1">
                <a:off x="734046" y="5218371"/>
                <a:ext cx="315753" cy="29622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3229777" flipV="1">
                <a:off x="762683" y="5247719"/>
                <a:ext cx="157877" cy="240043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/>
          <p:cNvGrpSpPr/>
          <p:nvPr/>
        </p:nvGrpSpPr>
        <p:grpSpPr>
          <a:xfrm>
            <a:off x="9386859" y="974180"/>
            <a:ext cx="2657452" cy="5050739"/>
            <a:chOff x="6699699" y="1380331"/>
            <a:chExt cx="2657452" cy="5050739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/>
            <a:srcRect l="2869" t="877" r="4128" b="1405"/>
            <a:stretch>
              <a:fillRect/>
            </a:stretch>
          </p:blipFill>
          <p:spPr>
            <a:xfrm>
              <a:off x="6890178" y="1996714"/>
              <a:ext cx="2070069" cy="44343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6" name="文本框 35"/>
            <p:cNvSpPr txBox="1"/>
            <p:nvPr/>
          </p:nvSpPr>
          <p:spPr>
            <a:xfrm>
              <a:off x="6699699" y="1380331"/>
              <a:ext cx="265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314A69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AI</a:t>
              </a:r>
              <a:r>
                <a:rPr lang="zh-CN" altLang="en-US" sz="2400" b="1" i="1" dirty="0">
                  <a:solidFill>
                    <a:srgbClr val="314A69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生成旅行地图</a:t>
              </a:r>
              <a:endParaRPr lang="zh-CN" altLang="en-US" sz="24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</p:grpSp>
      <p:pic>
        <p:nvPicPr>
          <p:cNvPr id="15" name="图形 14" descr="游标 纯色填充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1564" y="5115084"/>
            <a:ext cx="649516" cy="649516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0061409" y="2320868"/>
            <a:ext cx="1067802" cy="325256"/>
          </a:xfrm>
          <a:prstGeom prst="rect">
            <a:avLst/>
          </a:prstGeom>
          <a:noFill/>
          <a:ln w="28575">
            <a:solidFill>
              <a:srgbClr val="D69F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9485192" y="2478363"/>
            <a:ext cx="488069" cy="12985"/>
          </a:xfrm>
          <a:prstGeom prst="line">
            <a:avLst/>
          </a:prstGeom>
          <a:ln w="28575">
            <a:solidFill>
              <a:srgbClr val="D69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8598108" y="1958504"/>
            <a:ext cx="1009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D69F1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作为定位碎片展示在显示屏上</a:t>
            </a:r>
            <a:endParaRPr lang="zh-CN" altLang="en-US" sz="1600" dirty="0">
              <a:solidFill>
                <a:srgbClr val="D69F1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水中的倒影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" y="0"/>
            <a:ext cx="12192000" cy="685714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177800" y="155575"/>
            <a:ext cx="11836400" cy="6546850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314A69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8369" y="306548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APP</a:t>
            </a:r>
            <a:r>
              <a:rPr lang="zh-CN" altLang="en-US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页面展示</a:t>
            </a:r>
            <a:endParaRPr lang="zh-CN" altLang="en-US" sz="2800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950" y="876300"/>
            <a:ext cx="1784350" cy="0"/>
          </a:xfrm>
          <a:prstGeom prst="line">
            <a:avLst/>
          </a:prstGeom>
          <a:ln w="9525">
            <a:solidFill>
              <a:srgbClr val="B77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2774305" y="3530190"/>
            <a:ext cx="660894" cy="371374"/>
            <a:chOff x="2737184" y="3231434"/>
            <a:chExt cx="660894" cy="37137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737184" y="3429000"/>
              <a:ext cx="559469" cy="0"/>
            </a:xfrm>
            <a:prstGeom prst="line">
              <a:avLst/>
            </a:prstGeom>
            <a:ln w="19050">
              <a:solidFill>
                <a:srgbClr val="0C0C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 rot="20485829">
              <a:off x="3158035" y="3231434"/>
              <a:ext cx="240043" cy="371374"/>
              <a:chOff x="721600" y="5075305"/>
              <a:chExt cx="240043" cy="371374"/>
            </a:xfrm>
          </p:grpSpPr>
          <p:cxnSp>
            <p:nvCxnSpPr>
              <p:cNvPr id="19" name="直接连接符 18"/>
              <p:cNvCxnSpPr/>
              <p:nvPr/>
            </p:nvCxnSpPr>
            <p:spPr>
              <a:xfrm rot="3229777" flipV="1">
                <a:off x="734046" y="5218371"/>
                <a:ext cx="315753" cy="29622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3229777" flipV="1">
                <a:off x="762683" y="5247719"/>
                <a:ext cx="157877" cy="240043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>
            <a:off x="5871927" y="3487807"/>
            <a:ext cx="660894" cy="371374"/>
            <a:chOff x="2737184" y="3231434"/>
            <a:chExt cx="660894" cy="371374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2737184" y="3429000"/>
              <a:ext cx="559469" cy="0"/>
            </a:xfrm>
            <a:prstGeom prst="line">
              <a:avLst/>
            </a:prstGeom>
            <a:ln w="19050">
              <a:solidFill>
                <a:srgbClr val="0C0C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 rot="20485829">
              <a:off x="3158035" y="3231434"/>
              <a:ext cx="240043" cy="371374"/>
              <a:chOff x="721600" y="5075305"/>
              <a:chExt cx="240043" cy="371374"/>
            </a:xfrm>
          </p:grpSpPr>
          <p:cxnSp>
            <p:nvCxnSpPr>
              <p:cNvPr id="26" name="直接连接符 25"/>
              <p:cNvCxnSpPr/>
              <p:nvPr/>
            </p:nvCxnSpPr>
            <p:spPr>
              <a:xfrm rot="3229777" flipV="1">
                <a:off x="734046" y="5218371"/>
                <a:ext cx="315753" cy="29622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3229777" flipV="1">
                <a:off x="762683" y="5247719"/>
                <a:ext cx="157877" cy="240043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8925261" y="3487807"/>
            <a:ext cx="660894" cy="371374"/>
            <a:chOff x="2737184" y="3231434"/>
            <a:chExt cx="660894" cy="371374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2737184" y="3429000"/>
              <a:ext cx="559469" cy="0"/>
            </a:xfrm>
            <a:prstGeom prst="line">
              <a:avLst/>
            </a:prstGeom>
            <a:ln w="19050">
              <a:solidFill>
                <a:srgbClr val="0C0C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 rot="20485829">
              <a:off x="3158035" y="3231434"/>
              <a:ext cx="240043" cy="371374"/>
              <a:chOff x="721600" y="5075305"/>
              <a:chExt cx="240043" cy="371374"/>
            </a:xfrm>
          </p:grpSpPr>
          <p:cxnSp>
            <p:nvCxnSpPr>
              <p:cNvPr id="31" name="直接连接符 30"/>
              <p:cNvCxnSpPr/>
              <p:nvPr/>
            </p:nvCxnSpPr>
            <p:spPr>
              <a:xfrm rot="3229777" flipV="1">
                <a:off x="734046" y="5218371"/>
                <a:ext cx="315753" cy="29622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3229777" flipV="1">
                <a:off x="762683" y="5247719"/>
                <a:ext cx="157877" cy="240043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rcRect l="3054" t="2269" r="4308" b="1482"/>
          <a:stretch>
            <a:fillRect/>
          </a:stretch>
        </p:blipFill>
        <p:spPr>
          <a:xfrm>
            <a:off x="428572" y="1086491"/>
            <a:ext cx="2162390" cy="4562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形 12" descr="游标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7361" y="4232327"/>
            <a:ext cx="649516" cy="64951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rcRect l="2436" t="1404" r="3963" b="877"/>
          <a:stretch>
            <a:fillRect/>
          </a:stretch>
        </p:blipFill>
        <p:spPr>
          <a:xfrm>
            <a:off x="3631023" y="1086493"/>
            <a:ext cx="2079180" cy="4562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rcRect l="7147" t="1491" r="6362" b="2269"/>
          <a:stretch>
            <a:fillRect/>
          </a:stretch>
        </p:blipFill>
        <p:spPr>
          <a:xfrm>
            <a:off x="6697124" y="1086493"/>
            <a:ext cx="2130651" cy="4562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7" name="文本框 46"/>
          <p:cNvSpPr txBox="1"/>
          <p:nvPr/>
        </p:nvSpPr>
        <p:spPr>
          <a:xfrm>
            <a:off x="3054039" y="5914085"/>
            <a:ext cx="374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AI</a:t>
            </a:r>
            <a:r>
              <a:rPr lang="zh-CN" altLang="en-US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生成</a:t>
            </a:r>
            <a:r>
              <a:rPr lang="en-US" altLang="zh-CN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3</a:t>
            </a:r>
            <a:r>
              <a:rPr lang="zh-CN" altLang="en-US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块视觉碎片</a:t>
            </a:r>
            <a:endParaRPr lang="en-US" altLang="zh-CN" sz="2800" b="1" i="1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91143" y="2675695"/>
            <a:ext cx="914528" cy="325256"/>
          </a:xfrm>
          <a:prstGeom prst="rect">
            <a:avLst/>
          </a:prstGeom>
          <a:noFill/>
          <a:ln w="28575">
            <a:solidFill>
              <a:srgbClr val="D69F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/>
          <p:cNvGrpSpPr/>
          <p:nvPr/>
        </p:nvGrpSpPr>
        <p:grpSpPr>
          <a:xfrm>
            <a:off x="1948407" y="2021525"/>
            <a:ext cx="764108" cy="654170"/>
            <a:chOff x="1948407" y="2021525"/>
            <a:chExt cx="764108" cy="654170"/>
          </a:xfrm>
        </p:grpSpPr>
        <p:cxnSp>
          <p:nvCxnSpPr>
            <p:cNvPr id="56" name="直接连接符 55"/>
            <p:cNvCxnSpPr>
              <a:stCxn id="54" idx="0"/>
            </p:cNvCxnSpPr>
            <p:nvPr/>
          </p:nvCxnSpPr>
          <p:spPr>
            <a:xfrm flipV="1">
              <a:off x="1948407" y="2021525"/>
              <a:ext cx="324893" cy="654170"/>
            </a:xfrm>
            <a:prstGeom prst="line">
              <a:avLst/>
            </a:prstGeom>
            <a:ln w="28575">
              <a:solidFill>
                <a:srgbClr val="D69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2273300" y="2021525"/>
              <a:ext cx="439215" cy="0"/>
            </a:xfrm>
            <a:prstGeom prst="line">
              <a:avLst/>
            </a:prstGeom>
            <a:ln w="28575">
              <a:solidFill>
                <a:srgbClr val="D69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/>
          <p:cNvSpPr txBox="1"/>
          <p:nvPr/>
        </p:nvSpPr>
        <p:spPr>
          <a:xfrm>
            <a:off x="2726583" y="1557374"/>
            <a:ext cx="913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D69F1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1600" dirty="0">
                <a:solidFill>
                  <a:srgbClr val="D69F1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提供合理的拍摄碎片任务</a:t>
            </a:r>
            <a:endParaRPr lang="zh-CN" altLang="en-US" sz="1600" dirty="0">
              <a:solidFill>
                <a:srgbClr val="D69F1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658340" y="2675695"/>
            <a:ext cx="914528" cy="325256"/>
          </a:xfrm>
          <a:prstGeom prst="rect">
            <a:avLst/>
          </a:prstGeom>
          <a:noFill/>
          <a:ln w="28575">
            <a:solidFill>
              <a:srgbClr val="D69F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7701226" y="2675695"/>
            <a:ext cx="914528" cy="325256"/>
          </a:xfrm>
          <a:prstGeom prst="rect">
            <a:avLst/>
          </a:prstGeom>
          <a:noFill/>
          <a:ln w="28575">
            <a:solidFill>
              <a:srgbClr val="D69F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形 63" descr="游标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5604" y="4265395"/>
            <a:ext cx="649516" cy="649516"/>
          </a:xfrm>
          <a:prstGeom prst="rect">
            <a:avLst/>
          </a:prstGeom>
        </p:spPr>
      </p:pic>
      <p:pic>
        <p:nvPicPr>
          <p:cNvPr id="66" name="图形 65" descr="游标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490" y="4232327"/>
            <a:ext cx="649516" cy="649516"/>
          </a:xfrm>
          <a:prstGeom prst="rect">
            <a:avLst/>
          </a:prstGeom>
        </p:spPr>
      </p:pic>
      <p:sp>
        <p:nvSpPr>
          <p:cNvPr id="72" name="任意多边形: 形状 71"/>
          <p:cNvSpPr/>
          <p:nvPr/>
        </p:nvSpPr>
        <p:spPr>
          <a:xfrm>
            <a:off x="6897728" y="4848161"/>
            <a:ext cx="319281" cy="1088687"/>
          </a:xfrm>
          <a:custGeom>
            <a:avLst/>
            <a:gdLst>
              <a:gd name="connsiteX0" fmla="*/ 319281 w 319281"/>
              <a:gd name="connsiteY0" fmla="*/ 0 h 1088687"/>
              <a:gd name="connsiteX1" fmla="*/ 162 w 319281"/>
              <a:gd name="connsiteY1" fmla="*/ 460269 h 1088687"/>
              <a:gd name="connsiteX2" fmla="*/ 276323 w 319281"/>
              <a:gd name="connsiteY2" fmla="*/ 1018728 h 1088687"/>
              <a:gd name="connsiteX3" fmla="*/ 307008 w 319281"/>
              <a:gd name="connsiteY3" fmla="*/ 1061686 h 10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281" h="1088687">
                <a:moveTo>
                  <a:pt x="319281" y="0"/>
                </a:moveTo>
                <a:cubicBezTo>
                  <a:pt x="163301" y="145240"/>
                  <a:pt x="7322" y="290481"/>
                  <a:pt x="162" y="460269"/>
                </a:cubicBezTo>
                <a:cubicBezTo>
                  <a:pt x="-6998" y="630057"/>
                  <a:pt x="225182" y="918492"/>
                  <a:pt x="276323" y="1018728"/>
                </a:cubicBezTo>
                <a:cubicBezTo>
                  <a:pt x="327464" y="1118964"/>
                  <a:pt x="317236" y="1090325"/>
                  <a:pt x="307008" y="1061686"/>
                </a:cubicBezTo>
              </a:path>
            </a:pathLst>
          </a:custGeom>
          <a:noFill/>
          <a:ln w="28575">
            <a:solidFill>
              <a:srgbClr val="D69F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 rot="3228240">
            <a:off x="7005118" y="5826881"/>
            <a:ext cx="315753" cy="278404"/>
            <a:chOff x="6557144" y="5808657"/>
            <a:chExt cx="315753" cy="278404"/>
          </a:xfrm>
        </p:grpSpPr>
        <p:cxnSp>
          <p:nvCxnSpPr>
            <p:cNvPr id="74" name="直接连接符 73"/>
            <p:cNvCxnSpPr/>
            <p:nvPr/>
          </p:nvCxnSpPr>
          <p:spPr>
            <a:xfrm rot="2115606" flipV="1">
              <a:off x="6557144" y="5808657"/>
              <a:ext cx="315753" cy="29622"/>
            </a:xfrm>
            <a:prstGeom prst="line">
              <a:avLst/>
            </a:prstGeom>
            <a:ln w="28575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2115606" flipV="1">
              <a:off x="6631251" y="5847018"/>
              <a:ext cx="157877" cy="240043"/>
            </a:xfrm>
            <a:prstGeom prst="line">
              <a:avLst/>
            </a:prstGeom>
            <a:ln w="28575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/>
          <p:cNvSpPr txBox="1"/>
          <p:nvPr/>
        </p:nvSpPr>
        <p:spPr>
          <a:xfrm>
            <a:off x="7309748" y="5804540"/>
            <a:ext cx="178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D69F1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用户根据碎片任务上传对应照片</a:t>
            </a:r>
            <a:endParaRPr lang="zh-CN" altLang="en-US" sz="1600" dirty="0">
              <a:solidFill>
                <a:srgbClr val="D69F1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4182" y="2488042"/>
            <a:ext cx="2110480" cy="2406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1" name="文本框 80"/>
          <p:cNvSpPr txBox="1"/>
          <p:nvPr/>
        </p:nvSpPr>
        <p:spPr>
          <a:xfrm>
            <a:off x="9516636" y="1667582"/>
            <a:ext cx="267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AI</a:t>
            </a:r>
            <a:r>
              <a:rPr lang="zh-CN" altLang="en-US" sz="20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将图片转化为剪纸风在转鹭台上呈现</a:t>
            </a:r>
            <a:endParaRPr lang="en-US" altLang="zh-CN" sz="2000" b="1" i="1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9833249" y="4265395"/>
            <a:ext cx="1782941" cy="1825473"/>
            <a:chOff x="9833249" y="4265395"/>
            <a:chExt cx="1782941" cy="1825473"/>
          </a:xfrm>
        </p:grpSpPr>
        <p:cxnSp>
          <p:nvCxnSpPr>
            <p:cNvPr id="82" name="直接连接符 81"/>
            <p:cNvCxnSpPr/>
            <p:nvPr/>
          </p:nvCxnSpPr>
          <p:spPr>
            <a:xfrm flipV="1">
              <a:off x="10524948" y="4265395"/>
              <a:ext cx="118009" cy="1020645"/>
            </a:xfrm>
            <a:prstGeom prst="line">
              <a:avLst/>
            </a:prstGeom>
            <a:ln w="28575">
              <a:solidFill>
                <a:srgbClr val="D69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组合 84"/>
            <p:cNvGrpSpPr/>
            <p:nvPr/>
          </p:nvGrpSpPr>
          <p:grpSpPr>
            <a:xfrm rot="3861036">
              <a:off x="10353775" y="5212457"/>
              <a:ext cx="330947" cy="235789"/>
              <a:chOff x="6532474" y="5789169"/>
              <a:chExt cx="330947" cy="235789"/>
            </a:xfrm>
          </p:grpSpPr>
          <p:cxnSp>
            <p:nvCxnSpPr>
              <p:cNvPr id="86" name="直接连接符 85"/>
              <p:cNvCxnSpPr/>
              <p:nvPr/>
            </p:nvCxnSpPr>
            <p:spPr>
              <a:xfrm rot="17738964" flipH="1">
                <a:off x="6665781" y="5709538"/>
                <a:ext cx="118009" cy="277271"/>
              </a:xfrm>
              <a:prstGeom prst="line">
                <a:avLst/>
              </a:prstGeom>
              <a:ln w="28575">
                <a:solidFill>
                  <a:srgbClr val="D69F17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rot="17738964">
                <a:off x="6606111" y="5821323"/>
                <a:ext cx="129998" cy="277271"/>
              </a:xfrm>
              <a:prstGeom prst="line">
                <a:avLst/>
              </a:prstGeom>
              <a:ln w="28575">
                <a:solidFill>
                  <a:srgbClr val="D69F17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文本框 89"/>
            <p:cNvSpPr txBox="1"/>
            <p:nvPr/>
          </p:nvSpPr>
          <p:spPr>
            <a:xfrm>
              <a:off x="9833249" y="5506093"/>
              <a:ext cx="1782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上传一张图片即点亮一块屏幕</a:t>
              </a:r>
              <a:endParaRPr lang="zh-CN" altLang="en-US" sz="1600" dirty="0">
                <a:solidFill>
                  <a:srgbClr val="D69F17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943328" y="767117"/>
            <a:ext cx="764108" cy="1594250"/>
            <a:chOff x="1948407" y="2021525"/>
            <a:chExt cx="764108" cy="654170"/>
          </a:xfrm>
        </p:grpSpPr>
        <p:cxnSp>
          <p:nvCxnSpPr>
            <p:cNvPr id="96" name="直接连接符 95"/>
            <p:cNvCxnSpPr/>
            <p:nvPr/>
          </p:nvCxnSpPr>
          <p:spPr>
            <a:xfrm flipV="1">
              <a:off x="1948407" y="2021525"/>
              <a:ext cx="324893" cy="654170"/>
            </a:xfrm>
            <a:prstGeom prst="line">
              <a:avLst/>
            </a:prstGeom>
            <a:ln w="28575">
              <a:solidFill>
                <a:srgbClr val="D69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2273300" y="2021525"/>
              <a:ext cx="439215" cy="0"/>
            </a:xfrm>
            <a:prstGeom prst="line">
              <a:avLst/>
            </a:prstGeom>
            <a:ln w="28575">
              <a:solidFill>
                <a:srgbClr val="D69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本框 98"/>
          <p:cNvSpPr txBox="1"/>
          <p:nvPr/>
        </p:nvSpPr>
        <p:spPr>
          <a:xfrm>
            <a:off x="4842838" y="427646"/>
            <a:ext cx="1866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D69F1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每个任务生成对应任务图标</a:t>
            </a:r>
            <a:endParaRPr lang="zh-CN" altLang="en-US" sz="1600" dirty="0">
              <a:solidFill>
                <a:srgbClr val="D69F1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水中的倒影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" y="0"/>
            <a:ext cx="12192000" cy="685714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177800" y="155575"/>
            <a:ext cx="11836400" cy="6546850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314A69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8369" y="306548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APP</a:t>
            </a:r>
            <a:r>
              <a:rPr lang="zh-CN" altLang="en-US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页面展示</a:t>
            </a:r>
            <a:endParaRPr lang="zh-CN" altLang="en-US" sz="2800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950" y="876300"/>
            <a:ext cx="1784350" cy="0"/>
          </a:xfrm>
          <a:prstGeom prst="line">
            <a:avLst/>
          </a:prstGeom>
          <a:ln w="9525">
            <a:solidFill>
              <a:srgbClr val="B77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2788603" y="4358720"/>
            <a:ext cx="660894" cy="371374"/>
            <a:chOff x="2737184" y="3231434"/>
            <a:chExt cx="660894" cy="37137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737184" y="3429000"/>
              <a:ext cx="559469" cy="0"/>
            </a:xfrm>
            <a:prstGeom prst="line">
              <a:avLst/>
            </a:prstGeom>
            <a:ln w="19050">
              <a:solidFill>
                <a:srgbClr val="0C0C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 rot="20485829">
              <a:off x="3158035" y="3231434"/>
              <a:ext cx="240043" cy="371374"/>
              <a:chOff x="721600" y="5075305"/>
              <a:chExt cx="240043" cy="371374"/>
            </a:xfrm>
          </p:grpSpPr>
          <p:cxnSp>
            <p:nvCxnSpPr>
              <p:cNvPr id="19" name="直接连接符 18"/>
              <p:cNvCxnSpPr/>
              <p:nvPr/>
            </p:nvCxnSpPr>
            <p:spPr>
              <a:xfrm rot="3229777" flipV="1">
                <a:off x="734046" y="5218371"/>
                <a:ext cx="315753" cy="29622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3229777" flipV="1">
                <a:off x="762683" y="5247719"/>
                <a:ext cx="157877" cy="240043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 rot="10800000">
            <a:off x="5523709" y="1926842"/>
            <a:ext cx="660894" cy="371374"/>
            <a:chOff x="2737184" y="3231434"/>
            <a:chExt cx="660894" cy="371374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2737184" y="3429000"/>
              <a:ext cx="559469" cy="0"/>
            </a:xfrm>
            <a:prstGeom prst="line">
              <a:avLst/>
            </a:prstGeom>
            <a:ln w="19050">
              <a:solidFill>
                <a:srgbClr val="0C0C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 rot="20485829">
              <a:off x="3158035" y="3231434"/>
              <a:ext cx="240043" cy="371374"/>
              <a:chOff x="721600" y="5075305"/>
              <a:chExt cx="240043" cy="371374"/>
            </a:xfrm>
          </p:grpSpPr>
          <p:cxnSp>
            <p:nvCxnSpPr>
              <p:cNvPr id="26" name="直接连接符 25"/>
              <p:cNvCxnSpPr/>
              <p:nvPr/>
            </p:nvCxnSpPr>
            <p:spPr>
              <a:xfrm rot="3229777" flipV="1">
                <a:off x="734046" y="5218371"/>
                <a:ext cx="315753" cy="29622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3229777" flipV="1">
                <a:off x="762683" y="5247719"/>
                <a:ext cx="157877" cy="240043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8557685" y="3144351"/>
            <a:ext cx="660894" cy="371374"/>
            <a:chOff x="2737184" y="3231434"/>
            <a:chExt cx="660894" cy="371374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2737184" y="3429000"/>
              <a:ext cx="559469" cy="0"/>
            </a:xfrm>
            <a:prstGeom prst="line">
              <a:avLst/>
            </a:prstGeom>
            <a:ln w="19050">
              <a:solidFill>
                <a:srgbClr val="0C0C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 rot="20485829">
              <a:off x="3158035" y="3231434"/>
              <a:ext cx="240043" cy="371374"/>
              <a:chOff x="721600" y="5075305"/>
              <a:chExt cx="240043" cy="371374"/>
            </a:xfrm>
          </p:grpSpPr>
          <p:cxnSp>
            <p:nvCxnSpPr>
              <p:cNvPr id="31" name="直接连接符 30"/>
              <p:cNvCxnSpPr/>
              <p:nvPr/>
            </p:nvCxnSpPr>
            <p:spPr>
              <a:xfrm rot="3229777" flipV="1">
                <a:off x="734046" y="5218371"/>
                <a:ext cx="315753" cy="29622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3229777" flipV="1">
                <a:off x="762683" y="5247719"/>
                <a:ext cx="157877" cy="240043"/>
              </a:xfrm>
              <a:prstGeom prst="line">
                <a:avLst/>
              </a:prstGeom>
              <a:ln w="19050">
                <a:solidFill>
                  <a:srgbClr val="0C0C0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4660" t="1611" r="3968" b="3624"/>
          <a:stretch>
            <a:fillRect/>
          </a:stretch>
        </p:blipFill>
        <p:spPr>
          <a:xfrm>
            <a:off x="546035" y="1132454"/>
            <a:ext cx="2087935" cy="4383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形 12" descr="游标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8127" y="3631111"/>
            <a:ext cx="649516" cy="6495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9465" y="4111350"/>
            <a:ext cx="16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D69F1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用户上传音频</a:t>
            </a:r>
            <a:endParaRPr lang="zh-CN" altLang="en-US" sz="1600" dirty="0">
              <a:solidFill>
                <a:srgbClr val="D69F1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317258" y="3470821"/>
            <a:ext cx="2536899" cy="3224955"/>
            <a:chOff x="3501408" y="3470821"/>
            <a:chExt cx="2536899" cy="322495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2580" y="3470821"/>
              <a:ext cx="1672982" cy="20450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6" name="组合 15"/>
            <p:cNvGrpSpPr/>
            <p:nvPr/>
          </p:nvGrpSpPr>
          <p:grpSpPr>
            <a:xfrm>
              <a:off x="3501408" y="4954968"/>
              <a:ext cx="2536899" cy="1740808"/>
              <a:chOff x="6472017" y="4848162"/>
              <a:chExt cx="2536899" cy="1740808"/>
            </a:xfrm>
          </p:grpSpPr>
          <p:sp>
            <p:nvSpPr>
              <p:cNvPr id="72" name="任意多边形: 形状 71"/>
              <p:cNvSpPr/>
              <p:nvPr/>
            </p:nvSpPr>
            <p:spPr>
              <a:xfrm>
                <a:off x="6897728" y="4848162"/>
                <a:ext cx="348262" cy="767980"/>
              </a:xfrm>
              <a:custGeom>
                <a:avLst/>
                <a:gdLst>
                  <a:gd name="connsiteX0" fmla="*/ 319281 w 319281"/>
                  <a:gd name="connsiteY0" fmla="*/ 0 h 1088687"/>
                  <a:gd name="connsiteX1" fmla="*/ 162 w 319281"/>
                  <a:gd name="connsiteY1" fmla="*/ 460269 h 1088687"/>
                  <a:gd name="connsiteX2" fmla="*/ 276323 w 319281"/>
                  <a:gd name="connsiteY2" fmla="*/ 1018728 h 1088687"/>
                  <a:gd name="connsiteX3" fmla="*/ 307008 w 319281"/>
                  <a:gd name="connsiteY3" fmla="*/ 1061686 h 1088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281" h="1088687">
                    <a:moveTo>
                      <a:pt x="319281" y="0"/>
                    </a:moveTo>
                    <a:cubicBezTo>
                      <a:pt x="163301" y="145240"/>
                      <a:pt x="7322" y="290481"/>
                      <a:pt x="162" y="460269"/>
                    </a:cubicBezTo>
                    <a:cubicBezTo>
                      <a:pt x="-6998" y="630057"/>
                      <a:pt x="225182" y="918492"/>
                      <a:pt x="276323" y="1018728"/>
                    </a:cubicBezTo>
                    <a:cubicBezTo>
                      <a:pt x="327464" y="1118964"/>
                      <a:pt x="317236" y="1090325"/>
                      <a:pt x="307008" y="1061686"/>
                    </a:cubicBezTo>
                  </a:path>
                </a:pathLst>
              </a:custGeom>
              <a:noFill/>
              <a:ln w="28575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 rot="3228240">
                <a:off x="7076178" y="5550400"/>
                <a:ext cx="315753" cy="278405"/>
                <a:chOff x="6375988" y="5588036"/>
                <a:chExt cx="315753" cy="278405"/>
              </a:xfrm>
            </p:grpSpPr>
            <p:cxnSp>
              <p:nvCxnSpPr>
                <p:cNvPr id="74" name="直接连接符 73"/>
                <p:cNvCxnSpPr/>
                <p:nvPr/>
              </p:nvCxnSpPr>
              <p:spPr>
                <a:xfrm rot="2115606" flipV="1">
                  <a:off x="6375988" y="5588036"/>
                  <a:ext cx="315753" cy="29622"/>
                </a:xfrm>
                <a:prstGeom prst="line">
                  <a:avLst/>
                </a:prstGeom>
                <a:ln w="28575">
                  <a:solidFill>
                    <a:srgbClr val="D69F17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rot="2115606" flipV="1">
                  <a:off x="6450095" y="5626398"/>
                  <a:ext cx="157877" cy="240043"/>
                </a:xfrm>
                <a:prstGeom prst="line">
                  <a:avLst/>
                </a:prstGeom>
                <a:ln w="28575">
                  <a:solidFill>
                    <a:srgbClr val="D69F17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文本框 76"/>
              <p:cNvSpPr txBox="1"/>
              <p:nvPr/>
            </p:nvSpPr>
            <p:spPr>
              <a:xfrm>
                <a:off x="6472017" y="5757973"/>
                <a:ext cx="25368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AI</a:t>
                </a:r>
                <a:r>
                  <a:rPr lang="zh-CN" altLang="en-US" sz="1600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将声音印记转化为图标印记，点亮显示屏并显示图标，同时播放音频声音</a:t>
                </a:r>
                <a:endParaRPr lang="zh-CN" altLang="en-US" sz="1600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3536217" y="427452"/>
            <a:ext cx="3490604" cy="2707592"/>
            <a:chOff x="10112010" y="1866667"/>
            <a:chExt cx="3490604" cy="270759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2010" y="2529230"/>
              <a:ext cx="1747440" cy="20450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40" name="组合 39"/>
            <p:cNvGrpSpPr/>
            <p:nvPr/>
          </p:nvGrpSpPr>
          <p:grpSpPr>
            <a:xfrm>
              <a:off x="10738084" y="1866667"/>
              <a:ext cx="2864530" cy="1306098"/>
              <a:chOff x="10260541" y="2063072"/>
              <a:chExt cx="2864530" cy="1306098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V="1">
                <a:off x="10260541" y="2480313"/>
                <a:ext cx="181109" cy="888857"/>
              </a:xfrm>
              <a:prstGeom prst="line">
                <a:avLst/>
              </a:prstGeom>
              <a:ln w="28575">
                <a:solidFill>
                  <a:srgbClr val="D69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0779742" y="2063072"/>
                <a:ext cx="23453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AI</a:t>
                </a:r>
                <a:r>
                  <a:rPr lang="zh-CN" altLang="en-US" sz="1600" dirty="0">
                    <a:solidFill>
                      <a:srgbClr val="D69F1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将文字转化为泼墨书法风，并点亮显示屏</a:t>
                </a:r>
                <a:endParaRPr lang="zh-CN" altLang="en-US" sz="1600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68" name="文本框 67"/>
          <p:cNvSpPr txBox="1"/>
          <p:nvPr/>
        </p:nvSpPr>
        <p:spPr>
          <a:xfrm>
            <a:off x="286291" y="5709421"/>
            <a:ext cx="374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AI</a:t>
            </a:r>
            <a:r>
              <a:rPr lang="zh-CN" altLang="en-US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生成听觉碎片</a:t>
            </a:r>
            <a:endParaRPr lang="en-US" altLang="zh-CN" sz="2800" b="1" i="1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059807" y="1124007"/>
            <a:ext cx="3744648" cy="5095224"/>
            <a:chOff x="6406541" y="1132454"/>
            <a:chExt cx="3744648" cy="5095224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/>
            <a:srcRect l="9064" t="2269" r="7053" b="2269"/>
            <a:stretch>
              <a:fillRect/>
            </a:stretch>
          </p:blipFill>
          <p:spPr>
            <a:xfrm>
              <a:off x="6706049" y="1132454"/>
              <a:ext cx="2039632" cy="4383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5" name="图形 34" descr="游标 纯色填充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12669" y="3565247"/>
              <a:ext cx="649516" cy="649516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6785582" y="4211855"/>
              <a:ext cx="18474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D69F17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用户上传旅行感悟</a:t>
              </a:r>
              <a:endParaRPr lang="zh-CN" altLang="en-US" sz="1600" dirty="0">
                <a:solidFill>
                  <a:srgbClr val="D69F17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406541" y="5704458"/>
              <a:ext cx="3744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i="1" dirty="0">
                  <a:solidFill>
                    <a:srgbClr val="314A69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AI</a:t>
              </a:r>
              <a:r>
                <a:rPr lang="zh-CN" altLang="en-US" sz="2800" b="1" i="1" dirty="0">
                  <a:solidFill>
                    <a:srgbClr val="314A69"/>
                  </a:solidFill>
                  <a:latin typeface="汉仪长宋简" panose="02010600000101010101" pitchFamily="2" charset="-122"/>
                  <a:ea typeface="汉仪长宋简" panose="02010600000101010101" pitchFamily="2" charset="-122"/>
                </a:rPr>
                <a:t>生成文字碎片</a:t>
              </a:r>
              <a:endParaRPr lang="en-US" altLang="zh-CN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endParaRPr>
            </a:p>
          </p:txBody>
        </p:sp>
      </p:grpSp>
      <p:cxnSp>
        <p:nvCxnSpPr>
          <p:cNvPr id="73" name="直接连接符 72"/>
          <p:cNvCxnSpPr/>
          <p:nvPr/>
        </p:nvCxnSpPr>
        <p:spPr>
          <a:xfrm>
            <a:off x="4337050" y="852136"/>
            <a:ext cx="338092" cy="0"/>
          </a:xfrm>
          <a:prstGeom prst="line">
            <a:avLst/>
          </a:prstGeom>
          <a:ln w="28575">
            <a:solidFill>
              <a:srgbClr val="D69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图片 92"/>
          <p:cNvPicPr>
            <a:picLocks noChangeAspect="1"/>
          </p:cNvPicPr>
          <p:nvPr/>
        </p:nvPicPr>
        <p:blipFill>
          <a:blip r:embed="rId8"/>
          <a:srcRect l="10287" t="2365" r="8712" b="2365"/>
          <a:stretch>
            <a:fillRect/>
          </a:stretch>
        </p:blipFill>
        <p:spPr>
          <a:xfrm>
            <a:off x="9558277" y="1116011"/>
            <a:ext cx="2087206" cy="4454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4" name="图形 93" descr="游标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5568" y="2258145"/>
            <a:ext cx="649516" cy="649516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9674111" y="5696011"/>
            <a:ext cx="374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查看记忆</a:t>
            </a:r>
            <a:endParaRPr lang="en-US" altLang="zh-CN" sz="2800" b="1" i="1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866158" y="2771428"/>
            <a:ext cx="1605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用户点击可查看之前的旅行任务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水中的倒影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177800" y="155575"/>
            <a:ext cx="11836400" cy="6546850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314A69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54000" y="231774"/>
            <a:ext cx="11684000" cy="6394450"/>
          </a:xfrm>
          <a:prstGeom prst="roundRect">
            <a:avLst>
              <a:gd name="adj" fmla="val 0"/>
            </a:avLst>
          </a:prstGeom>
          <a:solidFill>
            <a:schemeClr val="bg1">
              <a:alpha val="65000"/>
            </a:schemeClr>
          </a:solidFill>
          <a:ln w="12700" cap="flat" cmpd="sng" algn="ctr">
            <a:solidFill>
              <a:srgbClr val="B7772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48369" y="306548"/>
            <a:ext cx="2756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314A69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迭代方案</a:t>
            </a:r>
            <a:endParaRPr lang="zh-CN" altLang="en-US" sz="2800" dirty="0">
              <a:solidFill>
                <a:srgbClr val="314A69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950" y="876300"/>
            <a:ext cx="1784350" cy="0"/>
          </a:xfrm>
          <a:prstGeom prst="line">
            <a:avLst/>
          </a:prstGeom>
          <a:ln w="9525">
            <a:solidFill>
              <a:srgbClr val="B77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confont-1187-868110"/>
          <p:cNvSpPr/>
          <p:nvPr/>
        </p:nvSpPr>
        <p:spPr bwMode="auto">
          <a:xfrm>
            <a:off x="2632626" y="8273198"/>
            <a:ext cx="100274" cy="94764"/>
          </a:xfrm>
          <a:custGeom>
            <a:avLst/>
            <a:gdLst>
              <a:gd name="T0" fmla="*/ 5906 w 10377"/>
              <a:gd name="T1" fmla="*/ 7938 h 10377"/>
              <a:gd name="T2" fmla="*/ 4285 w 10377"/>
              <a:gd name="T3" fmla="*/ 5912 h 10377"/>
              <a:gd name="T4" fmla="*/ 3243 w 10377"/>
              <a:gd name="T5" fmla="*/ 5796 h 10377"/>
              <a:gd name="T6" fmla="*/ 3127 w 10377"/>
              <a:gd name="T7" fmla="*/ 5912 h 10377"/>
              <a:gd name="T8" fmla="*/ 741 w 10377"/>
              <a:gd name="T9" fmla="*/ 8895 h 10377"/>
              <a:gd name="T10" fmla="*/ 9636 w 10377"/>
              <a:gd name="T11" fmla="*/ 8895 h 10377"/>
              <a:gd name="T12" fmla="*/ 8005 w 10377"/>
              <a:gd name="T13" fmla="*/ 6721 h 10377"/>
              <a:gd name="T14" fmla="*/ 6967 w 10377"/>
              <a:gd name="T15" fmla="*/ 6572 h 10377"/>
              <a:gd name="T16" fmla="*/ 6818 w 10377"/>
              <a:gd name="T17" fmla="*/ 6721 h 10377"/>
              <a:gd name="T18" fmla="*/ 5906 w 10377"/>
              <a:gd name="T19" fmla="*/ 7938 h 10377"/>
              <a:gd name="T20" fmla="*/ 741 w 10377"/>
              <a:gd name="T21" fmla="*/ 0 h 10377"/>
              <a:gd name="T22" fmla="*/ 9636 w 10377"/>
              <a:gd name="T23" fmla="*/ 0 h 10377"/>
              <a:gd name="T24" fmla="*/ 10377 w 10377"/>
              <a:gd name="T25" fmla="*/ 741 h 10377"/>
              <a:gd name="T26" fmla="*/ 10377 w 10377"/>
              <a:gd name="T27" fmla="*/ 9636 h 10377"/>
              <a:gd name="T28" fmla="*/ 9636 w 10377"/>
              <a:gd name="T29" fmla="*/ 10377 h 10377"/>
              <a:gd name="T30" fmla="*/ 741 w 10377"/>
              <a:gd name="T31" fmla="*/ 10377 h 10377"/>
              <a:gd name="T32" fmla="*/ 0 w 10377"/>
              <a:gd name="T33" fmla="*/ 9636 h 10377"/>
              <a:gd name="T34" fmla="*/ 0 w 10377"/>
              <a:gd name="T35" fmla="*/ 741 h 10377"/>
              <a:gd name="T36" fmla="*/ 741 w 10377"/>
              <a:gd name="T37" fmla="*/ 0 h 10377"/>
              <a:gd name="T38" fmla="*/ 7412 w 10377"/>
              <a:gd name="T39" fmla="*/ 4447 h 10377"/>
              <a:gd name="T40" fmla="*/ 8895 w 10377"/>
              <a:gd name="T41" fmla="*/ 2965 h 10377"/>
              <a:gd name="T42" fmla="*/ 7412 w 10377"/>
              <a:gd name="T43" fmla="*/ 1482 h 10377"/>
              <a:gd name="T44" fmla="*/ 5930 w 10377"/>
              <a:gd name="T45" fmla="*/ 2965 h 10377"/>
              <a:gd name="T46" fmla="*/ 7412 w 10377"/>
              <a:gd name="T47" fmla="*/ 444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377" h="10377">
                <a:moveTo>
                  <a:pt x="5906" y="7938"/>
                </a:moveTo>
                <a:lnTo>
                  <a:pt x="4285" y="5912"/>
                </a:lnTo>
                <a:cubicBezTo>
                  <a:pt x="4028" y="5592"/>
                  <a:pt x="3562" y="5541"/>
                  <a:pt x="3243" y="5796"/>
                </a:cubicBezTo>
                <a:cubicBezTo>
                  <a:pt x="3201" y="5830"/>
                  <a:pt x="3162" y="5870"/>
                  <a:pt x="3127" y="5912"/>
                </a:cubicBezTo>
                <a:lnTo>
                  <a:pt x="741" y="8895"/>
                </a:lnTo>
                <a:lnTo>
                  <a:pt x="9636" y="8895"/>
                </a:lnTo>
                <a:lnTo>
                  <a:pt x="8005" y="6721"/>
                </a:lnTo>
                <a:cubicBezTo>
                  <a:pt x="7760" y="6393"/>
                  <a:pt x="7295" y="6327"/>
                  <a:pt x="6967" y="6572"/>
                </a:cubicBezTo>
                <a:cubicBezTo>
                  <a:pt x="6911" y="6615"/>
                  <a:pt x="6861" y="6665"/>
                  <a:pt x="6818" y="6721"/>
                </a:cubicBezTo>
                <a:lnTo>
                  <a:pt x="5906" y="7938"/>
                </a:lnTo>
                <a:close/>
                <a:moveTo>
                  <a:pt x="741" y="0"/>
                </a:moveTo>
                <a:lnTo>
                  <a:pt x="9636" y="0"/>
                </a:lnTo>
                <a:cubicBezTo>
                  <a:pt x="10045" y="0"/>
                  <a:pt x="10377" y="331"/>
                  <a:pt x="10377" y="741"/>
                </a:cubicBezTo>
                <a:lnTo>
                  <a:pt x="10377" y="9636"/>
                </a:lnTo>
                <a:cubicBezTo>
                  <a:pt x="10377" y="10045"/>
                  <a:pt x="10046" y="10377"/>
                  <a:pt x="9636" y="10377"/>
                </a:cubicBezTo>
                <a:lnTo>
                  <a:pt x="741" y="10377"/>
                </a:lnTo>
                <a:cubicBezTo>
                  <a:pt x="332" y="10377"/>
                  <a:pt x="0" y="10046"/>
                  <a:pt x="0" y="9636"/>
                </a:cubicBezTo>
                <a:lnTo>
                  <a:pt x="0" y="741"/>
                </a:lnTo>
                <a:cubicBezTo>
                  <a:pt x="0" y="332"/>
                  <a:pt x="332" y="0"/>
                  <a:pt x="741" y="0"/>
                </a:cubicBezTo>
                <a:close/>
                <a:moveTo>
                  <a:pt x="7412" y="4447"/>
                </a:moveTo>
                <a:cubicBezTo>
                  <a:pt x="8231" y="4447"/>
                  <a:pt x="8895" y="3783"/>
                  <a:pt x="8895" y="2965"/>
                </a:cubicBezTo>
                <a:cubicBezTo>
                  <a:pt x="8895" y="2146"/>
                  <a:pt x="8231" y="1482"/>
                  <a:pt x="7412" y="1482"/>
                </a:cubicBezTo>
                <a:cubicBezTo>
                  <a:pt x="6593" y="1482"/>
                  <a:pt x="5930" y="2146"/>
                  <a:pt x="5930" y="2965"/>
                </a:cubicBezTo>
                <a:cubicBezTo>
                  <a:pt x="5930" y="3783"/>
                  <a:pt x="6593" y="4447"/>
                  <a:pt x="7412" y="4447"/>
                </a:cubicBezTo>
                <a:close/>
              </a:path>
            </a:pathLst>
          </a:custGeom>
          <a:solidFill>
            <a:srgbClr val="FCF9F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81" y="1502494"/>
            <a:ext cx="2688980" cy="33342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58" y="1482319"/>
            <a:ext cx="2688980" cy="33342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94" y="1560065"/>
            <a:ext cx="2688980" cy="333422"/>
          </a:xfrm>
          <a:prstGeom prst="rect">
            <a:avLst/>
          </a:prstGeom>
        </p:spPr>
      </p:pic>
      <p:pic>
        <p:nvPicPr>
          <p:cNvPr id="2085" name="Picture 8" descr="几何曲线彩色线条元素素材下载-正版素材401162419-摄图网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9" b="93023" l="10000" r="90000">
                        <a14:foregroundMark x1="50233" y1="12093" x2="59186" y2="9419"/>
                        <a14:foregroundMark x1="59186" y1="9419" x2="59302" y2="9419"/>
                        <a14:foregroundMark x1="47674" y1="90465" x2="54884" y2="93488"/>
                        <a14:foregroundMark x1="54884" y1="93488" x2="62791" y2="90116"/>
                        <a14:foregroundMark x1="62791" y1="90116" x2="66047" y2="87093"/>
                        <a14:foregroundMark x1="53256" y1="92791" x2="60349" y2="93023"/>
                        <a14:foregroundMark x1="60349" y1="93023" x2="65465" y2="92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62" y="257872"/>
            <a:ext cx="599276" cy="59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图片 2089"/>
          <p:cNvPicPr>
            <a:picLocks noChangeAspect="1"/>
          </p:cNvPicPr>
          <p:nvPr/>
        </p:nvPicPr>
        <p:blipFill>
          <a:blip r:embed="rId5">
            <a:alphaModFix amt="64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2" b="89807" l="3916" r="98494">
                        <a14:foregroundMark x1="11898" y1="65026" x2="7530" y2="74868"/>
                        <a14:foregroundMark x1="7530" y1="74868" x2="5120" y2="85764"/>
                        <a14:foregroundMark x1="5120" y1="85764" x2="3916" y2="70299"/>
                        <a14:foregroundMark x1="3916" y1="70299" x2="9488" y2="62566"/>
                        <a14:foregroundMark x1="97515" y1="21265" x2="91340" y2="35677"/>
                        <a14:foregroundMark x1="91340" y1="35677" x2="88931" y2="46924"/>
                        <a14:foregroundMark x1="88931" y1="46924" x2="98494" y2="2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800" y="1726206"/>
            <a:ext cx="11684000" cy="499848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024629" y="359082"/>
            <a:ext cx="8205471" cy="907635"/>
            <a:chOff x="3497579" y="405368"/>
            <a:chExt cx="8205471" cy="907635"/>
          </a:xfrm>
        </p:grpSpPr>
        <p:grpSp>
          <p:nvGrpSpPr>
            <p:cNvPr id="3" name="组合 2"/>
            <p:cNvGrpSpPr/>
            <p:nvPr/>
          </p:nvGrpSpPr>
          <p:grpSpPr>
            <a:xfrm>
              <a:off x="3497579" y="405368"/>
              <a:ext cx="8205471" cy="907635"/>
              <a:chOff x="3521642" y="432616"/>
              <a:chExt cx="8205471" cy="907635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3651308" y="563336"/>
                <a:ext cx="8075805" cy="682201"/>
                <a:chOff x="3925377" y="600717"/>
                <a:chExt cx="8075805" cy="682201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3971763" y="636587"/>
                  <a:ext cx="802941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600" b="1" i="1" dirty="0">
                      <a:solidFill>
                        <a:schemeClr val="accent4">
                          <a:lumMod val="50000"/>
                        </a:schemeClr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“灯灵”</a:t>
                  </a:r>
                  <a:r>
                    <a:rPr lang="en-US" altLang="zh-CN" sz="3600" b="1" i="1" dirty="0">
                      <a:solidFill>
                        <a:schemeClr val="accent4">
                          <a:lumMod val="50000"/>
                        </a:schemeClr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Agent</a:t>
                  </a:r>
                  <a:endParaRPr lang="zh-CN" altLang="en-US" sz="3600" b="1" i="1" dirty="0">
                    <a:solidFill>
                      <a:schemeClr val="accent4">
                        <a:lumMod val="5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rot="16200000">
                  <a:off x="3885749" y="640345"/>
                  <a:ext cx="268247" cy="188992"/>
                </a:xfrm>
                <a:prstGeom prst="rect">
                  <a:avLst/>
                </a:prstGeom>
              </p:spPr>
            </p:pic>
          </p:grp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6200000">
                <a:off x="3474641" y="479617"/>
                <a:ext cx="318164" cy="224161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5400000">
                <a:off x="7066581" y="1069088"/>
                <a:ext cx="318164" cy="224161"/>
              </a:xfrm>
              <a:prstGeom prst="rect">
                <a:avLst/>
              </a:prstGeom>
            </p:spPr>
          </p:pic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6997755" y="1003965"/>
              <a:ext cx="268247" cy="188992"/>
            </a:xfrm>
            <a:prstGeom prst="rect">
              <a:avLst/>
            </a:prstGeom>
          </p:spPr>
        </p:pic>
      </p:grpSp>
      <p:grpSp>
        <p:nvGrpSpPr>
          <p:cNvPr id="2192" name="组合 2191"/>
          <p:cNvGrpSpPr/>
          <p:nvPr/>
        </p:nvGrpSpPr>
        <p:grpSpPr>
          <a:xfrm>
            <a:off x="1361776" y="1287522"/>
            <a:ext cx="9530103" cy="5701029"/>
            <a:chOff x="1127292" y="1282577"/>
            <a:chExt cx="9530103" cy="5701029"/>
          </a:xfrm>
        </p:grpSpPr>
        <p:grpSp>
          <p:nvGrpSpPr>
            <p:cNvPr id="27" name="组合 26"/>
            <p:cNvGrpSpPr/>
            <p:nvPr/>
          </p:nvGrpSpPr>
          <p:grpSpPr>
            <a:xfrm>
              <a:off x="1127292" y="3283317"/>
              <a:ext cx="2195763" cy="494841"/>
              <a:chOff x="1175418" y="2363486"/>
              <a:chExt cx="2195763" cy="494841"/>
            </a:xfrm>
          </p:grpSpPr>
          <p:sp>
            <p:nvSpPr>
              <p:cNvPr id="22" name="矩形: 圆角 21"/>
              <p:cNvSpPr/>
              <p:nvPr/>
            </p:nvSpPr>
            <p:spPr>
              <a:xfrm>
                <a:off x="1196280" y="2363486"/>
                <a:ext cx="2118419" cy="494841"/>
              </a:xfrm>
              <a:prstGeom prst="roundRect">
                <a:avLst/>
              </a:prstGeom>
              <a:noFill/>
              <a:ln w="19050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75418" y="2407911"/>
                <a:ext cx="2195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4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用户输入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语音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媒体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4510626" y="3249100"/>
              <a:ext cx="2195763" cy="526616"/>
              <a:chOff x="1183439" y="2331712"/>
              <a:chExt cx="2195763" cy="526616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1196280" y="2331712"/>
                <a:ext cx="2118419" cy="526616"/>
              </a:xfrm>
              <a:prstGeom prst="roundRect">
                <a:avLst/>
              </a:prstGeom>
              <a:noFill/>
              <a:ln w="19050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183439" y="2398670"/>
                <a:ext cx="2195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4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记忆分析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情感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主题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8095953" y="3258932"/>
              <a:ext cx="2415522" cy="526616"/>
              <a:chOff x="1183439" y="2331712"/>
              <a:chExt cx="2195763" cy="526616"/>
            </a:xfrm>
          </p:grpSpPr>
          <p:sp>
            <p:nvSpPr>
              <p:cNvPr id="54" name="矩形: 圆角 53"/>
              <p:cNvSpPr/>
              <p:nvPr/>
            </p:nvSpPr>
            <p:spPr>
              <a:xfrm>
                <a:off x="1196280" y="2331712"/>
                <a:ext cx="2118419" cy="526616"/>
              </a:xfrm>
              <a:prstGeom prst="roundRect">
                <a:avLst/>
              </a:prstGeom>
              <a:noFill/>
              <a:ln w="19050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183439" y="2398670"/>
                <a:ext cx="2195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4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个性化输出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光影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音效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63" name="直接连接符 62"/>
            <p:cNvCxnSpPr>
              <a:endCxn id="44" idx="1"/>
            </p:cNvCxnSpPr>
            <p:nvPr/>
          </p:nvCxnSpPr>
          <p:spPr>
            <a:xfrm flipV="1">
              <a:off x="3266573" y="3500724"/>
              <a:ext cx="1244053" cy="16733"/>
            </a:xfrm>
            <a:prstGeom prst="line">
              <a:avLst/>
            </a:prstGeom>
            <a:ln w="19050">
              <a:solidFill>
                <a:srgbClr val="D69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直接连接符 2057"/>
            <p:cNvCxnSpPr/>
            <p:nvPr/>
          </p:nvCxnSpPr>
          <p:spPr>
            <a:xfrm>
              <a:off x="6635429" y="3495163"/>
              <a:ext cx="1474650" cy="0"/>
            </a:xfrm>
            <a:prstGeom prst="line">
              <a:avLst/>
            </a:prstGeom>
            <a:ln w="19050">
              <a:solidFill>
                <a:srgbClr val="D69F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0" name="组合 2059"/>
            <p:cNvGrpSpPr/>
            <p:nvPr/>
          </p:nvGrpSpPr>
          <p:grpSpPr>
            <a:xfrm>
              <a:off x="1164040" y="4369913"/>
              <a:ext cx="4318030" cy="526616"/>
              <a:chOff x="957416" y="3304898"/>
              <a:chExt cx="4318030" cy="526616"/>
            </a:xfrm>
          </p:grpSpPr>
          <p:sp>
            <p:nvSpPr>
              <p:cNvPr id="2061" name="矩形: 圆角 2060"/>
              <p:cNvSpPr/>
              <p:nvPr/>
            </p:nvSpPr>
            <p:spPr>
              <a:xfrm>
                <a:off x="957416" y="3304898"/>
                <a:ext cx="4246910" cy="526616"/>
              </a:xfrm>
              <a:prstGeom prst="roundRect">
                <a:avLst/>
              </a:prstGeom>
              <a:noFill/>
              <a:ln w="19050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62" name="文本框 2061"/>
              <p:cNvSpPr txBox="1"/>
              <p:nvPr/>
            </p:nvSpPr>
            <p:spPr>
              <a:xfrm>
                <a:off x="957416" y="3355089"/>
                <a:ext cx="431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4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个性化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引擎：基于记忆标签调整灯灵风格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063" name="组合 2062"/>
            <p:cNvGrpSpPr/>
            <p:nvPr/>
          </p:nvGrpSpPr>
          <p:grpSpPr>
            <a:xfrm>
              <a:off x="5699110" y="4363690"/>
              <a:ext cx="4958285" cy="526616"/>
              <a:chOff x="957415" y="3304898"/>
              <a:chExt cx="4958285" cy="526616"/>
            </a:xfrm>
          </p:grpSpPr>
          <p:sp>
            <p:nvSpPr>
              <p:cNvPr id="2064" name="矩形: 圆角 2063"/>
              <p:cNvSpPr/>
              <p:nvPr/>
            </p:nvSpPr>
            <p:spPr>
              <a:xfrm>
                <a:off x="957415" y="3304898"/>
                <a:ext cx="4760305" cy="526616"/>
              </a:xfrm>
              <a:prstGeom prst="roundRect">
                <a:avLst/>
              </a:prstGeom>
              <a:noFill/>
              <a:ln w="19050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65" name="文本框 2064"/>
              <p:cNvSpPr txBox="1"/>
              <p:nvPr/>
            </p:nvSpPr>
            <p:spPr>
              <a:xfrm>
                <a:off x="957415" y="3371620"/>
                <a:ext cx="4958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4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主动陪伴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引擎：通过时间轴触发非打扰式关怀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2069" name="直接连接符 2068"/>
            <p:cNvCxnSpPr/>
            <p:nvPr/>
          </p:nvCxnSpPr>
          <p:spPr>
            <a:xfrm flipV="1">
              <a:off x="2139950" y="3777928"/>
              <a:ext cx="2" cy="578140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直接连接符 2091"/>
            <p:cNvCxnSpPr/>
            <p:nvPr/>
          </p:nvCxnSpPr>
          <p:spPr>
            <a:xfrm flipV="1">
              <a:off x="4906415" y="3784851"/>
              <a:ext cx="2" cy="578140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直接连接符 2092"/>
            <p:cNvCxnSpPr/>
            <p:nvPr/>
          </p:nvCxnSpPr>
          <p:spPr>
            <a:xfrm flipV="1">
              <a:off x="6117848" y="3781256"/>
              <a:ext cx="2" cy="578140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直接连接符 2093"/>
            <p:cNvCxnSpPr/>
            <p:nvPr/>
          </p:nvCxnSpPr>
          <p:spPr>
            <a:xfrm flipV="1">
              <a:off x="9271460" y="3772330"/>
              <a:ext cx="2" cy="578140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9" name="组合 2108"/>
            <p:cNvGrpSpPr/>
            <p:nvPr/>
          </p:nvGrpSpPr>
          <p:grpSpPr>
            <a:xfrm>
              <a:off x="6157807" y="5446070"/>
              <a:ext cx="3932143" cy="716930"/>
              <a:chOff x="6316557" y="5414320"/>
              <a:chExt cx="3932143" cy="716930"/>
            </a:xfrm>
          </p:grpSpPr>
          <p:grpSp>
            <p:nvGrpSpPr>
              <p:cNvPr id="2100" name="组合 2099"/>
              <p:cNvGrpSpPr/>
              <p:nvPr/>
            </p:nvGrpSpPr>
            <p:grpSpPr>
              <a:xfrm>
                <a:off x="6316557" y="5427336"/>
                <a:ext cx="936319" cy="526616"/>
                <a:chOff x="1183439" y="2331712"/>
                <a:chExt cx="2195763" cy="526616"/>
              </a:xfrm>
            </p:grpSpPr>
            <p:sp>
              <p:nvSpPr>
                <p:cNvPr id="2101" name="矩形: 圆角 2100"/>
                <p:cNvSpPr/>
                <p:nvPr/>
              </p:nvSpPr>
              <p:spPr>
                <a:xfrm>
                  <a:off x="1196280" y="2331712"/>
                  <a:ext cx="2118419" cy="526616"/>
                </a:xfrm>
                <a:prstGeom prst="roundRect">
                  <a:avLst/>
                </a:prstGeom>
                <a:noFill/>
                <a:ln w="19050">
                  <a:solidFill>
                    <a:srgbClr val="D69F1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02" name="文本框 2101"/>
                <p:cNvSpPr txBox="1"/>
                <p:nvPr/>
              </p:nvSpPr>
              <p:spPr>
                <a:xfrm>
                  <a:off x="1183439" y="2398670"/>
                  <a:ext cx="21957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纪念日</a:t>
                  </a:r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2103" name="组合 2102"/>
              <p:cNvGrpSpPr/>
              <p:nvPr/>
            </p:nvGrpSpPr>
            <p:grpSpPr>
              <a:xfrm>
                <a:off x="7512750" y="5417961"/>
                <a:ext cx="1116408" cy="713289"/>
                <a:chOff x="1183439" y="2331712"/>
                <a:chExt cx="2195763" cy="713289"/>
              </a:xfrm>
            </p:grpSpPr>
            <p:sp>
              <p:nvSpPr>
                <p:cNvPr id="2104" name="矩形: 圆角 2103"/>
                <p:cNvSpPr/>
                <p:nvPr/>
              </p:nvSpPr>
              <p:spPr>
                <a:xfrm>
                  <a:off x="1196280" y="2331712"/>
                  <a:ext cx="2118419" cy="526616"/>
                </a:xfrm>
                <a:prstGeom prst="roundRect">
                  <a:avLst/>
                </a:prstGeom>
                <a:noFill/>
                <a:ln w="19050">
                  <a:solidFill>
                    <a:srgbClr val="D69F1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05" name="文本框 2104"/>
                <p:cNvSpPr txBox="1"/>
                <p:nvPr/>
              </p:nvSpPr>
              <p:spPr>
                <a:xfrm>
                  <a:off x="1183439" y="2398670"/>
                  <a:ext cx="219576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情绪关怀</a:t>
                  </a:r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2106" name="组合 2105"/>
              <p:cNvGrpSpPr/>
              <p:nvPr/>
            </p:nvGrpSpPr>
            <p:grpSpPr>
              <a:xfrm>
                <a:off x="8862765" y="5414320"/>
                <a:ext cx="1385935" cy="700589"/>
                <a:chOff x="1183439" y="2344412"/>
                <a:chExt cx="2195763" cy="700589"/>
              </a:xfrm>
            </p:grpSpPr>
            <p:sp>
              <p:nvSpPr>
                <p:cNvPr id="2107" name="矩形: 圆角 2106"/>
                <p:cNvSpPr/>
                <p:nvPr/>
              </p:nvSpPr>
              <p:spPr>
                <a:xfrm>
                  <a:off x="1196280" y="2344412"/>
                  <a:ext cx="2118420" cy="526616"/>
                </a:xfrm>
                <a:prstGeom prst="roundRect">
                  <a:avLst/>
                </a:prstGeom>
                <a:noFill/>
                <a:ln w="19050">
                  <a:solidFill>
                    <a:srgbClr val="D69F1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08" name="文本框 2107"/>
                <p:cNvSpPr txBox="1"/>
                <p:nvPr/>
              </p:nvSpPr>
              <p:spPr>
                <a:xfrm>
                  <a:off x="1183439" y="2398670"/>
                  <a:ext cx="219576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活跃度唤醒</a:t>
                  </a:r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</p:grpSp>
        <p:cxnSp>
          <p:nvCxnSpPr>
            <p:cNvPr id="2110" name="直接连接符 2109"/>
            <p:cNvCxnSpPr/>
            <p:nvPr/>
          </p:nvCxnSpPr>
          <p:spPr>
            <a:xfrm flipV="1">
              <a:off x="6625964" y="4874439"/>
              <a:ext cx="2" cy="578140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1" name="直接连接符 2110"/>
            <p:cNvCxnSpPr/>
            <p:nvPr/>
          </p:nvCxnSpPr>
          <p:spPr>
            <a:xfrm flipV="1">
              <a:off x="7912204" y="4874439"/>
              <a:ext cx="2" cy="578140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2" name="直接连接符 2111"/>
            <p:cNvCxnSpPr/>
            <p:nvPr/>
          </p:nvCxnSpPr>
          <p:spPr>
            <a:xfrm flipV="1">
              <a:off x="9279872" y="4874439"/>
              <a:ext cx="2" cy="578140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5" name="组合 2114"/>
            <p:cNvGrpSpPr/>
            <p:nvPr/>
          </p:nvGrpSpPr>
          <p:grpSpPr>
            <a:xfrm>
              <a:off x="1166771" y="5447890"/>
              <a:ext cx="2007974" cy="1535716"/>
              <a:chOff x="6310207" y="5678444"/>
              <a:chExt cx="936319" cy="923330"/>
            </a:xfrm>
          </p:grpSpPr>
          <p:sp>
            <p:nvSpPr>
              <p:cNvPr id="2113" name="矩形: 圆角 2112"/>
              <p:cNvSpPr/>
              <p:nvPr/>
            </p:nvSpPr>
            <p:spPr>
              <a:xfrm>
                <a:off x="6315683" y="5678444"/>
                <a:ext cx="828922" cy="415895"/>
              </a:xfrm>
              <a:prstGeom prst="roundRect">
                <a:avLst/>
              </a:prstGeom>
              <a:noFill/>
              <a:ln w="19050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14" name="文本框 2113"/>
              <p:cNvSpPr txBox="1"/>
              <p:nvPr/>
            </p:nvSpPr>
            <p:spPr>
              <a:xfrm>
                <a:off x="6310207" y="5678444"/>
                <a:ext cx="9363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动态特征库艺术类、聚会类等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116" name="组合 2115"/>
            <p:cNvGrpSpPr/>
            <p:nvPr/>
          </p:nvGrpSpPr>
          <p:grpSpPr>
            <a:xfrm>
              <a:off x="3571274" y="5446070"/>
              <a:ext cx="1902700" cy="401095"/>
              <a:chOff x="6315683" y="5678444"/>
              <a:chExt cx="887230" cy="470161"/>
            </a:xfrm>
          </p:grpSpPr>
          <p:sp>
            <p:nvSpPr>
              <p:cNvPr id="2117" name="矩形: 圆角 2116"/>
              <p:cNvSpPr/>
              <p:nvPr/>
            </p:nvSpPr>
            <p:spPr>
              <a:xfrm>
                <a:off x="6315683" y="5678444"/>
                <a:ext cx="846740" cy="470161"/>
              </a:xfrm>
              <a:prstGeom prst="roundRect">
                <a:avLst/>
              </a:prstGeom>
              <a:noFill/>
              <a:ln w="19050">
                <a:solidFill>
                  <a:srgbClr val="D69F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18" name="文本框 2117"/>
              <p:cNvSpPr txBox="1"/>
              <p:nvPr/>
            </p:nvSpPr>
            <p:spPr>
              <a:xfrm>
                <a:off x="6315683" y="5687037"/>
                <a:ext cx="887230" cy="20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混合风格生成器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2119" name="直接连接符 2118"/>
            <p:cNvCxnSpPr/>
            <p:nvPr/>
          </p:nvCxnSpPr>
          <p:spPr>
            <a:xfrm flipV="1">
              <a:off x="2117649" y="4880946"/>
              <a:ext cx="2" cy="578140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0" name="直接连接符 2119"/>
            <p:cNvCxnSpPr/>
            <p:nvPr/>
          </p:nvCxnSpPr>
          <p:spPr>
            <a:xfrm flipV="1">
              <a:off x="4906415" y="4903451"/>
              <a:ext cx="0" cy="549128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86" name="组合 2185"/>
            <p:cNvGrpSpPr/>
            <p:nvPr/>
          </p:nvGrpSpPr>
          <p:grpSpPr>
            <a:xfrm>
              <a:off x="1370095" y="1282577"/>
              <a:ext cx="8488848" cy="1729020"/>
              <a:chOff x="1210463" y="1258477"/>
              <a:chExt cx="8488848" cy="1729020"/>
            </a:xfrm>
          </p:grpSpPr>
          <p:grpSp>
            <p:nvGrpSpPr>
              <p:cNvPr id="2183" name="组合 2182"/>
              <p:cNvGrpSpPr/>
              <p:nvPr/>
            </p:nvGrpSpPr>
            <p:grpSpPr>
              <a:xfrm>
                <a:off x="1431733" y="1258477"/>
                <a:ext cx="8042619" cy="1729020"/>
                <a:chOff x="1618223" y="1372778"/>
                <a:chExt cx="8042619" cy="1729020"/>
              </a:xfrm>
            </p:grpSpPr>
            <p:grpSp>
              <p:nvGrpSpPr>
                <p:cNvPr id="2123" name="组合 2122"/>
                <p:cNvGrpSpPr/>
                <p:nvPr/>
              </p:nvGrpSpPr>
              <p:grpSpPr>
                <a:xfrm>
                  <a:off x="1618223" y="1582204"/>
                  <a:ext cx="1146008" cy="713289"/>
                  <a:chOff x="6310207" y="5611486"/>
                  <a:chExt cx="936319" cy="713289"/>
                </a:xfrm>
              </p:grpSpPr>
              <p:sp>
                <p:nvSpPr>
                  <p:cNvPr id="2121" name="矩形: 圆角 2120"/>
                  <p:cNvSpPr/>
                  <p:nvPr/>
                </p:nvSpPr>
                <p:spPr>
                  <a:xfrm>
                    <a:off x="6315683" y="5611486"/>
                    <a:ext cx="903338" cy="526616"/>
                  </a:xfrm>
                  <a:prstGeom prst="roundRect">
                    <a:avLst/>
                  </a:prstGeom>
                  <a:noFill/>
                  <a:ln w="19050">
                    <a:solidFill>
                      <a:srgbClr val="D69F1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22" name="文本框 2121"/>
                  <p:cNvSpPr txBox="1"/>
                  <p:nvPr/>
                </p:nvSpPr>
                <p:spPr>
                  <a:xfrm>
                    <a:off x="6310207" y="5678444"/>
                    <a:ext cx="93631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语音输入</a:t>
                    </a:r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24" name="组合 2123"/>
                <p:cNvGrpSpPr/>
                <p:nvPr/>
              </p:nvGrpSpPr>
              <p:grpSpPr>
                <a:xfrm>
                  <a:off x="1622632" y="2421474"/>
                  <a:ext cx="1146008" cy="526616"/>
                  <a:chOff x="6310207" y="5611486"/>
                  <a:chExt cx="936319" cy="526616"/>
                </a:xfrm>
              </p:grpSpPr>
              <p:sp>
                <p:nvSpPr>
                  <p:cNvPr id="2125" name="矩形: 圆角 2124"/>
                  <p:cNvSpPr/>
                  <p:nvPr/>
                </p:nvSpPr>
                <p:spPr>
                  <a:xfrm>
                    <a:off x="6315683" y="5611486"/>
                    <a:ext cx="903338" cy="526616"/>
                  </a:xfrm>
                  <a:prstGeom prst="roundRect">
                    <a:avLst/>
                  </a:prstGeom>
                  <a:noFill/>
                  <a:ln w="19050">
                    <a:solidFill>
                      <a:srgbClr val="D69F1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26" name="文本框 2125"/>
                  <p:cNvSpPr txBox="1"/>
                  <p:nvPr/>
                </p:nvSpPr>
                <p:spPr>
                  <a:xfrm>
                    <a:off x="6310207" y="5678444"/>
                    <a:ext cx="93631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媒体文件</a:t>
                    </a:r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2127" name="右中括号 2126"/>
                <p:cNvSpPr/>
                <p:nvPr/>
              </p:nvSpPr>
              <p:spPr>
                <a:xfrm>
                  <a:off x="2734352" y="1801716"/>
                  <a:ext cx="212088" cy="916663"/>
                </a:xfrm>
                <a:prstGeom prst="rightBracket">
                  <a:avLst/>
                </a:prstGeom>
                <a:ln w="19050">
                  <a:solidFill>
                    <a:srgbClr val="D69F1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128" name="直接连接符 2127"/>
                <p:cNvCxnSpPr/>
                <p:nvPr/>
              </p:nvCxnSpPr>
              <p:spPr>
                <a:xfrm>
                  <a:off x="2956172" y="2188792"/>
                  <a:ext cx="361148" cy="0"/>
                </a:xfrm>
                <a:prstGeom prst="line">
                  <a:avLst/>
                </a:prstGeom>
                <a:ln w="19050">
                  <a:solidFill>
                    <a:srgbClr val="D69F1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30" name="组合 2129"/>
                <p:cNvGrpSpPr/>
                <p:nvPr/>
              </p:nvGrpSpPr>
              <p:grpSpPr>
                <a:xfrm>
                  <a:off x="3314130" y="1841322"/>
                  <a:ext cx="1146008" cy="665834"/>
                  <a:chOff x="6310207" y="5665396"/>
                  <a:chExt cx="936319" cy="665834"/>
                </a:xfrm>
              </p:grpSpPr>
              <p:sp>
                <p:nvSpPr>
                  <p:cNvPr id="2131" name="矩形: 圆角 2130"/>
                  <p:cNvSpPr/>
                  <p:nvPr/>
                </p:nvSpPr>
                <p:spPr>
                  <a:xfrm>
                    <a:off x="6315683" y="5665396"/>
                    <a:ext cx="903338" cy="665834"/>
                  </a:xfrm>
                  <a:prstGeom prst="roundRect">
                    <a:avLst/>
                  </a:prstGeom>
                  <a:noFill/>
                  <a:ln w="19050">
                    <a:solidFill>
                      <a:srgbClr val="D69F1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32" name="文本框 2131"/>
                  <p:cNvSpPr txBox="1"/>
                  <p:nvPr/>
                </p:nvSpPr>
                <p:spPr>
                  <a:xfrm>
                    <a:off x="6310207" y="5678444"/>
                    <a:ext cx="93631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双模型并行分析</a:t>
                    </a:r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cxnSp>
              <p:nvCxnSpPr>
                <p:cNvPr id="2134" name="直接连接符 2133"/>
                <p:cNvCxnSpPr/>
                <p:nvPr/>
              </p:nvCxnSpPr>
              <p:spPr>
                <a:xfrm flipV="1">
                  <a:off x="4426473" y="2188792"/>
                  <a:ext cx="346885" cy="3080"/>
                </a:xfrm>
                <a:prstGeom prst="line">
                  <a:avLst/>
                </a:prstGeom>
                <a:ln w="19050">
                  <a:solidFill>
                    <a:srgbClr val="D69F1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43" name="组合 2142"/>
                <p:cNvGrpSpPr/>
                <p:nvPr/>
              </p:nvGrpSpPr>
              <p:grpSpPr>
                <a:xfrm>
                  <a:off x="4781249" y="1573513"/>
                  <a:ext cx="1844715" cy="1346350"/>
                  <a:chOff x="5033708" y="1567636"/>
                  <a:chExt cx="1844715" cy="1346350"/>
                </a:xfrm>
              </p:grpSpPr>
              <p:sp>
                <p:nvSpPr>
                  <p:cNvPr id="2133" name="右中括号 2132"/>
                  <p:cNvSpPr/>
                  <p:nvPr/>
                </p:nvSpPr>
                <p:spPr>
                  <a:xfrm flipH="1">
                    <a:off x="5033708" y="1757255"/>
                    <a:ext cx="212088" cy="916663"/>
                  </a:xfrm>
                  <a:prstGeom prst="rightBracket">
                    <a:avLst/>
                  </a:prstGeom>
                  <a:ln w="19050">
                    <a:solidFill>
                      <a:srgbClr val="D69F1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2135" name="组合 2134"/>
                  <p:cNvGrpSpPr/>
                  <p:nvPr/>
                </p:nvGrpSpPr>
                <p:grpSpPr>
                  <a:xfrm>
                    <a:off x="5240573" y="1567636"/>
                    <a:ext cx="1637850" cy="713289"/>
                    <a:chOff x="6310207" y="5611486"/>
                    <a:chExt cx="936319" cy="713289"/>
                  </a:xfrm>
                </p:grpSpPr>
                <p:sp>
                  <p:nvSpPr>
                    <p:cNvPr id="2136" name="矩形: 圆角 2135"/>
                    <p:cNvSpPr/>
                    <p:nvPr/>
                  </p:nvSpPr>
                  <p:spPr>
                    <a:xfrm>
                      <a:off x="6315683" y="5611486"/>
                      <a:ext cx="903338" cy="526616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D69F1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137" name="文本框 2136"/>
                    <p:cNvSpPr txBox="1"/>
                    <p:nvPr/>
                  </p:nvSpPr>
                  <p:spPr>
                    <a:xfrm>
                      <a:off x="6310207" y="5678444"/>
                      <a:ext cx="936319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情感分析模型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</p:grpSp>
              <p:grpSp>
                <p:nvGrpSpPr>
                  <p:cNvPr id="2138" name="组合 2137"/>
                  <p:cNvGrpSpPr/>
                  <p:nvPr/>
                </p:nvGrpSpPr>
                <p:grpSpPr>
                  <a:xfrm>
                    <a:off x="5228957" y="2387370"/>
                    <a:ext cx="1637850" cy="526616"/>
                    <a:chOff x="6310207" y="5611486"/>
                    <a:chExt cx="936319" cy="526616"/>
                  </a:xfrm>
                </p:grpSpPr>
                <p:sp>
                  <p:nvSpPr>
                    <p:cNvPr id="2139" name="矩形: 圆角 2138"/>
                    <p:cNvSpPr/>
                    <p:nvPr/>
                  </p:nvSpPr>
                  <p:spPr>
                    <a:xfrm>
                      <a:off x="6315683" y="5611486"/>
                      <a:ext cx="903338" cy="526616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D69F1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140" name="文本框 2139"/>
                    <p:cNvSpPr txBox="1"/>
                    <p:nvPr/>
                  </p:nvSpPr>
                  <p:spPr>
                    <a:xfrm>
                      <a:off x="6310207" y="5678444"/>
                      <a:ext cx="9363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主题分析模型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p:txBody>
                </p:sp>
              </p:grpSp>
            </p:grpSp>
            <p:sp>
              <p:nvSpPr>
                <p:cNvPr id="2166" name="右中括号 2165"/>
                <p:cNvSpPr/>
                <p:nvPr/>
              </p:nvSpPr>
              <p:spPr>
                <a:xfrm>
                  <a:off x="6573413" y="1781891"/>
                  <a:ext cx="212088" cy="916663"/>
                </a:xfrm>
                <a:prstGeom prst="rightBracket">
                  <a:avLst/>
                </a:prstGeom>
                <a:ln w="19050">
                  <a:solidFill>
                    <a:srgbClr val="D69F1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167" name="直接连接符 2166"/>
                <p:cNvCxnSpPr/>
                <p:nvPr/>
              </p:nvCxnSpPr>
              <p:spPr>
                <a:xfrm>
                  <a:off x="6785501" y="2210481"/>
                  <a:ext cx="361148" cy="0"/>
                </a:xfrm>
                <a:prstGeom prst="line">
                  <a:avLst/>
                </a:prstGeom>
                <a:ln w="19050">
                  <a:solidFill>
                    <a:srgbClr val="D69F1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68" name="组合 2167"/>
                <p:cNvGrpSpPr/>
                <p:nvPr/>
              </p:nvGrpSpPr>
              <p:grpSpPr>
                <a:xfrm>
                  <a:off x="7133486" y="1825277"/>
                  <a:ext cx="1008469" cy="665834"/>
                  <a:chOff x="6310207" y="5665396"/>
                  <a:chExt cx="823946" cy="665834"/>
                </a:xfrm>
              </p:grpSpPr>
              <p:sp>
                <p:nvSpPr>
                  <p:cNvPr id="2169" name="矩形: 圆角 2168"/>
                  <p:cNvSpPr/>
                  <p:nvPr/>
                </p:nvSpPr>
                <p:spPr>
                  <a:xfrm>
                    <a:off x="6315683" y="5665396"/>
                    <a:ext cx="668902" cy="665834"/>
                  </a:xfrm>
                  <a:prstGeom prst="roundRect">
                    <a:avLst/>
                  </a:prstGeom>
                  <a:noFill/>
                  <a:ln w="19050">
                    <a:solidFill>
                      <a:srgbClr val="D69F1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70" name="文本框 2169"/>
                  <p:cNvSpPr txBox="1"/>
                  <p:nvPr/>
                </p:nvSpPr>
                <p:spPr>
                  <a:xfrm>
                    <a:off x="6310207" y="5678444"/>
                    <a:ext cx="82394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动态参数配置</a:t>
                    </a:r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cxnSp>
              <p:nvCxnSpPr>
                <p:cNvPr id="2171" name="直接连接符 2170"/>
                <p:cNvCxnSpPr/>
                <p:nvPr/>
              </p:nvCxnSpPr>
              <p:spPr>
                <a:xfrm flipV="1">
                  <a:off x="7950549" y="2192543"/>
                  <a:ext cx="346885" cy="3080"/>
                </a:xfrm>
                <a:prstGeom prst="line">
                  <a:avLst/>
                </a:prstGeom>
                <a:ln w="19050">
                  <a:solidFill>
                    <a:srgbClr val="D69F1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2" name="右中括号 2171"/>
                <p:cNvSpPr/>
                <p:nvPr/>
              </p:nvSpPr>
              <p:spPr>
                <a:xfrm flipH="1">
                  <a:off x="8310081" y="1664254"/>
                  <a:ext cx="212088" cy="1216429"/>
                </a:xfrm>
                <a:prstGeom prst="rightBracket">
                  <a:avLst/>
                </a:prstGeom>
                <a:ln w="19050">
                  <a:solidFill>
                    <a:srgbClr val="D69F1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174" name="组合 2173"/>
                <p:cNvGrpSpPr/>
                <p:nvPr/>
              </p:nvGrpSpPr>
              <p:grpSpPr>
                <a:xfrm>
                  <a:off x="8529345" y="1372778"/>
                  <a:ext cx="1125279" cy="526616"/>
                  <a:chOff x="6310207" y="5611486"/>
                  <a:chExt cx="908814" cy="526616"/>
                </a:xfrm>
              </p:grpSpPr>
              <p:sp>
                <p:nvSpPr>
                  <p:cNvPr id="2175" name="矩形: 圆角 2174"/>
                  <p:cNvSpPr/>
                  <p:nvPr/>
                </p:nvSpPr>
                <p:spPr>
                  <a:xfrm>
                    <a:off x="6315683" y="5611486"/>
                    <a:ext cx="903338" cy="526616"/>
                  </a:xfrm>
                  <a:prstGeom prst="roundRect">
                    <a:avLst/>
                  </a:prstGeom>
                  <a:noFill/>
                  <a:ln w="19050">
                    <a:solidFill>
                      <a:srgbClr val="D69F1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76" name="文本框 2175"/>
                  <p:cNvSpPr txBox="1"/>
                  <p:nvPr/>
                </p:nvSpPr>
                <p:spPr>
                  <a:xfrm>
                    <a:off x="6310207" y="5678444"/>
                    <a:ext cx="9088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灯光颜色 </a:t>
                    </a:r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77" name="组合 2176"/>
                <p:cNvGrpSpPr/>
                <p:nvPr/>
              </p:nvGrpSpPr>
              <p:grpSpPr>
                <a:xfrm>
                  <a:off x="8528783" y="1970531"/>
                  <a:ext cx="1125279" cy="526616"/>
                  <a:chOff x="6310207" y="5611486"/>
                  <a:chExt cx="908814" cy="526616"/>
                </a:xfrm>
              </p:grpSpPr>
              <p:sp>
                <p:nvSpPr>
                  <p:cNvPr id="2178" name="矩形: 圆角 2177"/>
                  <p:cNvSpPr/>
                  <p:nvPr/>
                </p:nvSpPr>
                <p:spPr>
                  <a:xfrm>
                    <a:off x="6315683" y="5611486"/>
                    <a:ext cx="903338" cy="526616"/>
                  </a:xfrm>
                  <a:prstGeom prst="roundRect">
                    <a:avLst/>
                  </a:prstGeom>
                  <a:noFill/>
                  <a:ln w="19050">
                    <a:solidFill>
                      <a:srgbClr val="D69F1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79" name="文本框 2178"/>
                  <p:cNvSpPr txBox="1"/>
                  <p:nvPr/>
                </p:nvSpPr>
                <p:spPr>
                  <a:xfrm>
                    <a:off x="6310207" y="5678444"/>
                    <a:ext cx="9088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旋转节奏</a:t>
                    </a:r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180" name="组合 2179"/>
                <p:cNvGrpSpPr/>
                <p:nvPr/>
              </p:nvGrpSpPr>
              <p:grpSpPr>
                <a:xfrm>
                  <a:off x="8535563" y="2575182"/>
                  <a:ext cx="1125279" cy="526616"/>
                  <a:chOff x="6310207" y="5611486"/>
                  <a:chExt cx="908814" cy="526616"/>
                </a:xfrm>
              </p:grpSpPr>
              <p:sp>
                <p:nvSpPr>
                  <p:cNvPr id="2181" name="矩形: 圆角 2180"/>
                  <p:cNvSpPr/>
                  <p:nvPr/>
                </p:nvSpPr>
                <p:spPr>
                  <a:xfrm>
                    <a:off x="6315683" y="5611486"/>
                    <a:ext cx="903338" cy="526616"/>
                  </a:xfrm>
                  <a:prstGeom prst="roundRect">
                    <a:avLst/>
                  </a:prstGeom>
                  <a:noFill/>
                  <a:ln w="19050">
                    <a:solidFill>
                      <a:srgbClr val="D69F1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82" name="文本框 2181"/>
                  <p:cNvSpPr txBox="1"/>
                  <p:nvPr/>
                </p:nvSpPr>
                <p:spPr>
                  <a:xfrm>
                    <a:off x="6310207" y="5678444"/>
                    <a:ext cx="9088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音效类型</a:t>
                    </a:r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  <p:sp>
            <p:nvSpPr>
              <p:cNvPr id="2184" name="右中括号 2183"/>
              <p:cNvSpPr/>
              <p:nvPr/>
            </p:nvSpPr>
            <p:spPr>
              <a:xfrm>
                <a:off x="9468031" y="1556953"/>
                <a:ext cx="231280" cy="1206664"/>
              </a:xfrm>
              <a:prstGeom prst="rightBracket">
                <a:avLst/>
              </a:prstGeom>
              <a:ln w="19050">
                <a:solidFill>
                  <a:srgbClr val="D69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85" name="右中括号 2184"/>
              <p:cNvSpPr/>
              <p:nvPr/>
            </p:nvSpPr>
            <p:spPr>
              <a:xfrm flipH="1">
                <a:off x="1210463" y="1687414"/>
                <a:ext cx="212088" cy="916663"/>
              </a:xfrm>
              <a:prstGeom prst="rightBracket">
                <a:avLst/>
              </a:prstGeom>
              <a:ln w="19050">
                <a:solidFill>
                  <a:srgbClr val="D69F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2187" name="直接连接符 2186"/>
            <p:cNvCxnSpPr/>
            <p:nvPr/>
          </p:nvCxnSpPr>
          <p:spPr>
            <a:xfrm flipV="1">
              <a:off x="2108778" y="2853225"/>
              <a:ext cx="0" cy="430093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9" name="直接连接符 2188"/>
            <p:cNvCxnSpPr/>
            <p:nvPr/>
          </p:nvCxnSpPr>
          <p:spPr>
            <a:xfrm flipV="1">
              <a:off x="5689528" y="2828839"/>
              <a:ext cx="0" cy="430093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0" name="直接连接符 2189"/>
            <p:cNvCxnSpPr/>
            <p:nvPr/>
          </p:nvCxnSpPr>
          <p:spPr>
            <a:xfrm flipV="1">
              <a:off x="9052488" y="3011597"/>
              <a:ext cx="0" cy="247335"/>
            </a:xfrm>
            <a:prstGeom prst="line">
              <a:avLst/>
            </a:prstGeom>
            <a:ln w="19050">
              <a:solidFill>
                <a:srgbClr val="D69F1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3" name="矩形: 圆角 2192"/>
          <p:cNvSpPr/>
          <p:nvPr/>
        </p:nvSpPr>
        <p:spPr>
          <a:xfrm>
            <a:off x="1083733" y="3114682"/>
            <a:ext cx="9973635" cy="206778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5" name="文本框 2194"/>
          <p:cNvSpPr txBox="1"/>
          <p:nvPr/>
        </p:nvSpPr>
        <p:spPr>
          <a:xfrm>
            <a:off x="2669544" y="3864319"/>
            <a:ext cx="1789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335673"/>
                </a:solidFill>
                <a:effectLst/>
                <a:latin typeface="汉仪长宋简" panose="02010600000101010101" pitchFamily="2" charset="-122"/>
                <a:ea typeface="汉仪长宋简" panose="02010600000101010101" pitchFamily="2" charset="-122"/>
              </a:rPr>
              <a:t>三层交互闭环</a:t>
            </a:r>
            <a:endParaRPr lang="zh-CN" altLang="en-US" sz="2000" dirty="0">
              <a:solidFill>
                <a:srgbClr val="335673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  <p:sp>
        <p:nvSpPr>
          <p:cNvPr id="2196" name="文本框 2195"/>
          <p:cNvSpPr txBox="1"/>
          <p:nvPr/>
        </p:nvSpPr>
        <p:spPr>
          <a:xfrm>
            <a:off x="7012813" y="3854806"/>
            <a:ext cx="1789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5673"/>
                </a:solidFill>
                <a:latin typeface="汉仪长宋简" panose="02010600000101010101" pitchFamily="2" charset="-122"/>
                <a:ea typeface="汉仪长宋简" panose="02010600000101010101" pitchFamily="2" charset="-122"/>
              </a:rPr>
              <a:t>双引擎驱动</a:t>
            </a:r>
            <a:endParaRPr lang="zh-CN" altLang="en-US" sz="2000" dirty="0">
              <a:solidFill>
                <a:srgbClr val="335673"/>
              </a:solidFill>
              <a:latin typeface="汉仪长宋简" panose="02010600000101010101" pitchFamily="2" charset="-122"/>
              <a:ea typeface="汉仪长宋简" panose="02010600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0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1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2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3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4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5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6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7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8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19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2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20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21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3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4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5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6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7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8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ags/tag9.xml><?xml version="1.0" encoding="utf-8"?>
<p:tagLst xmlns:p="http://schemas.openxmlformats.org/presentationml/2006/main">
  <p:tag name="KSO_WM_DIAGRAM_VIRTUALLY_FRAME" val="{&quot;height&quot;:354.0085826771654,&quot;left&quot;:98.75866141732283,&quot;top&quot;:111.23354330708662,&quot;width&quot;:797.482519685039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p2zsn1v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1455</Words>
  <Application>WPS 演示</Application>
  <PresentationFormat>宽屏</PresentationFormat>
  <Paragraphs>286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宋体</vt:lpstr>
      <vt:lpstr>Wingdings</vt:lpstr>
      <vt:lpstr>华文新魏</vt:lpstr>
      <vt:lpstr>汉仪长宋简</vt:lpstr>
      <vt:lpstr>方正姚体</vt:lpstr>
      <vt:lpstr>黑体</vt:lpstr>
      <vt:lpstr>Noto Sans SC Black</vt:lpstr>
      <vt:lpstr>楷体</vt:lpstr>
      <vt:lpstr>Wingdings 2</vt:lpstr>
      <vt:lpstr>Algerian</vt:lpstr>
      <vt:lpstr>Noto Serif SC Medium</vt:lpstr>
      <vt:lpstr>Times New Roman</vt:lpstr>
      <vt:lpstr>思源黑体 CN Normal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文档存本地丢失不负责</dc:creator>
  <cp:lastModifiedBy>WPS_1687650183</cp:lastModifiedBy>
  <cp:revision>35</cp:revision>
  <dcterms:created xsi:type="dcterms:W3CDTF">1900-01-01T00:00:00Z</dcterms:created>
  <dcterms:modified xsi:type="dcterms:W3CDTF">2025-06-27T09:48:37Z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KSOTemplateUUID">
    <vt:lpwstr>v1.0_mb_zq2VmyDUEA9OJJ3UyakZDA==</vt:lpwstr>
  </property>
  <property fmtid="{D5CDD505-2E9C-101B-9397-08002B2CF9AE}" pid="4" name="ICV">
    <vt:lpwstr>E1314C9A4577494B89579EC8C45424D9_13</vt:lpwstr>
  </property>
</Properties>
</file>